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326" r:id="rId3"/>
    <p:sldId id="327" r:id="rId4"/>
    <p:sldId id="352" r:id="rId5"/>
    <p:sldId id="374" r:id="rId6"/>
    <p:sldId id="386" r:id="rId7"/>
    <p:sldId id="353" r:id="rId8"/>
    <p:sldId id="365" r:id="rId9"/>
    <p:sldId id="375" r:id="rId10"/>
    <p:sldId id="385" r:id="rId11"/>
    <p:sldId id="376" r:id="rId12"/>
    <p:sldId id="366" r:id="rId13"/>
    <p:sldId id="367" r:id="rId14"/>
    <p:sldId id="368" r:id="rId15"/>
    <p:sldId id="372" r:id="rId16"/>
    <p:sldId id="377" r:id="rId17"/>
    <p:sldId id="378" r:id="rId18"/>
    <p:sldId id="360" r:id="rId19"/>
    <p:sldId id="354" r:id="rId20"/>
    <p:sldId id="379" r:id="rId21"/>
    <p:sldId id="357" r:id="rId22"/>
    <p:sldId id="356" r:id="rId23"/>
    <p:sldId id="369" r:id="rId24"/>
    <p:sldId id="361" r:id="rId25"/>
    <p:sldId id="380" r:id="rId26"/>
    <p:sldId id="381" r:id="rId27"/>
    <p:sldId id="382" r:id="rId28"/>
    <p:sldId id="370" r:id="rId29"/>
    <p:sldId id="371" r:id="rId30"/>
    <p:sldId id="364" r:id="rId31"/>
    <p:sldId id="384" r:id="rId32"/>
    <p:sldId id="383" r:id="rId33"/>
    <p:sldId id="362" r:id="rId34"/>
    <p:sldId id="363" r:id="rId35"/>
    <p:sldId id="323" r:id="rId3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FF0066"/>
    <a:srgbClr val="50FA85"/>
    <a:srgbClr val="333399"/>
    <a:srgbClr val="008080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80" autoAdjust="0"/>
  </p:normalViewPr>
  <p:slideViewPr>
    <p:cSldViewPr>
      <p:cViewPr varScale="1"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3882"/>
            <a:ext cx="5438776" cy="446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54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29354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EB18651-B928-464F-ACD5-C1A26BFA4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78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98DD-F57B-4C56-A9C4-E3D1B8CF9261}" type="slidenum">
              <a:rPr lang="ru-RU" smtClean="0">
                <a:ea typeface="ＭＳ Ｐゴシック" pitchFamily="34" charset="-128"/>
              </a:rPr>
              <a:pPr/>
              <a:t>1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9EC40-998E-4D22-861F-99D87C871371}" type="slidenum">
              <a:rPr lang="ru-RU" smtClean="0">
                <a:ea typeface="ＭＳ Ｐゴシック" pitchFamily="34" charset="-128"/>
              </a:rPr>
              <a:pPr/>
              <a:t>35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11438-6607-4F9F-AC5D-09F912A58581}" type="slidenum">
              <a:rPr lang="ru-RU" smtClean="0">
                <a:ea typeface="ＭＳ Ｐゴシック" pitchFamily="34" charset="-128"/>
              </a:rPr>
              <a:pPr/>
              <a:t>2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17A9F-B9BC-45DE-B143-AE8132E9A4DB}" type="slidenum">
              <a:rPr lang="ru-RU" smtClean="0">
                <a:ea typeface="ＭＳ Ｐゴシック" pitchFamily="34" charset="-128"/>
              </a:rPr>
              <a:pPr/>
              <a:t>3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AC04B-ED46-41A8-812B-A4D98C00ECAF}" type="slidenum">
              <a:rPr lang="ru-RU" smtClean="0">
                <a:ea typeface="ＭＳ Ｐゴシック" pitchFamily="34" charset="-128"/>
              </a:rPr>
              <a:pPr/>
              <a:t>4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4ECE2-0B98-4A96-8BAF-9CABF52AD8DF}" type="slidenum">
              <a:rPr lang="ru-RU" smtClean="0">
                <a:ea typeface="ＭＳ Ｐゴシック" pitchFamily="34" charset="-128"/>
              </a:rPr>
              <a:pPr/>
              <a:t>7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00B62-09A4-40BB-86C6-92B73B7C710A}" type="slidenum">
              <a:rPr lang="ru-RU" smtClean="0">
                <a:ea typeface="ＭＳ Ｐゴシック" pitchFamily="34" charset="-128"/>
              </a:rPr>
              <a:pPr/>
              <a:t>18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F13E9-800B-4F98-B992-38E99530C2CE}" type="slidenum">
              <a:rPr lang="ru-RU" smtClean="0">
                <a:ea typeface="ＭＳ Ｐゴシック" pitchFamily="34" charset="-128"/>
              </a:rPr>
              <a:pPr/>
              <a:t>19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B1028-3C43-4011-8D60-0991E245E0DA}" type="slidenum">
              <a:rPr lang="ru-RU" smtClean="0">
                <a:ea typeface="ＭＳ Ｐゴシック" pitchFamily="34" charset="-128"/>
              </a:rPr>
              <a:pPr/>
              <a:t>21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67CFC-2B23-4B52-A116-2A6AEA851B8B}" type="slidenum">
              <a:rPr lang="ru-RU" smtClean="0">
                <a:ea typeface="ＭＳ Ｐゴシック" pitchFamily="34" charset="-128"/>
              </a:rPr>
              <a:pPr/>
              <a:t>22</a:t>
            </a:fld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DF59-550C-47DD-931F-2C4389959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3948F-564F-4B24-B739-092073A32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1705C-1CC9-414C-9F4B-9E0EFBDC2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2BB9-796A-4C7A-B503-BEDB8990E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9AB-F9F8-499B-9A54-949D2741B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B8230-E3D9-43CB-97A3-A522C536E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4ABD-2ABC-4516-B46E-AD698B1FD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698F0-DEAB-4966-AE08-9DD5EBE6F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54B3D-490B-43B6-AE2F-3D609927E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DAFEE-0E81-459E-9813-124201B48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BA1C-7620-4BA1-9301-A2A081089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55FE3-3AEB-4795-9EE4-E4C19D2AA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22553-3127-4C20-810D-89C7DCAD9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90000"/>
                <a:alpha val="50000"/>
              </a:schemeClr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5927A017-60A0-4D37-B4FA-A9EDC7F18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</p:sldLayoutIdLst>
  <p:transition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.xml"/><Relationship Id="rId4" Type="http://schemas.openxmlformats.org/officeDocument/2006/relationships/slide" Target="slide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3.xml"/><Relationship Id="rId18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31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27.xml"/><Relationship Id="rId2" Type="http://schemas.openxmlformats.org/officeDocument/2006/relationships/notesSlide" Target="../notesSlides/notesSlide3.xml"/><Relationship Id="rId16" Type="http://schemas.openxmlformats.org/officeDocument/2006/relationships/slide" Target="slide26.xml"/><Relationship Id="rId20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34.xml"/><Relationship Id="rId5" Type="http://schemas.openxmlformats.org/officeDocument/2006/relationships/slide" Target="slide8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10" Type="http://schemas.openxmlformats.org/officeDocument/2006/relationships/slide" Target="slide19.xml"/><Relationship Id="rId19" Type="http://schemas.openxmlformats.org/officeDocument/2006/relationships/slide" Target="slide29.xml"/><Relationship Id="rId4" Type="http://schemas.openxmlformats.org/officeDocument/2006/relationships/slide" Target="slide5.xml"/><Relationship Id="rId9" Type="http://schemas.openxmlformats.org/officeDocument/2006/relationships/slide" Target="slide18.xml"/><Relationship Id="rId14" Type="http://schemas.openxmlformats.org/officeDocument/2006/relationships/slide" Target="slide24.xml"/><Relationship Id="rId22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4" Type="http://schemas.openxmlformats.org/officeDocument/2006/relationships/slide" Target="slide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971550" y="3716338"/>
            <a:ext cx="78311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Применение статьи 18.1 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Федерального закона от 26.07.2006 № 135-ФЗ 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 защите конкуренции»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2349500"/>
            <a:ext cx="78835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</a:p>
          <a:p>
            <a:pPr algn="ctr"/>
            <a:r>
              <a:rPr lang="ru-RU" b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Федеральной антимонопольной службы по Московской области</a:t>
            </a:r>
            <a:endParaRPr lang="en-US" b="1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DAFEE-0E81-459E-9813-124201B487E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35922"/>
              </p:ext>
            </p:extLst>
          </p:nvPr>
        </p:nvGraphicFramePr>
        <p:xfrm>
          <a:off x="163959" y="990417"/>
          <a:ext cx="8929439" cy="31786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50719"/>
                <a:gridCol w="1999772"/>
                <a:gridCol w="3778948"/>
              </a:tblGrid>
              <a:tr h="23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/>
                        <a:t>Закон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/>
                        <a:t>Нормы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/>
                        <a:t>Область применения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550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от 26.10.2002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127-ФЗ «О несостоятельности (банкротстве)»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Глава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Федерального закона от 26.10.2002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br>
                        <a:rPr lang="ru-RU" sz="120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127-ФЗ «О несостоятельности (банкротстве)»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Распоряжение имуществом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должника</a:t>
                      </a:r>
                      <a:endParaRPr lang="ru-RU" sz="120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349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от 21.02.1992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2395-1 «О недрах»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13.1 Федерального закона от 21.02.1992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 2395-1 «О недрах»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Распоряжение недрами путём проведения торгов</a:t>
                      </a:r>
                    </a:p>
                  </a:txBody>
                  <a:tcPr marL="6819" marR="6819" marT="6819" marB="0" anchor="ctr"/>
                </a:tc>
              </a:tr>
              <a:tr h="585637"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от 24.07.2009 № 209-ФЗ «Об охоте и о сохранении охотничьих ресурсов и о внесении изменений в отдельные законодательные акты Российской Федерации»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10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Федерального закона от 24.07.2009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209-ФЗ «Об охоте и о сохранении охотничьих ресурсов и о внесении изменений в отдельные законодательные акты Российской Федерации»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Отношения, возникающие в связи с осуществлением видов деятельности в сфере охотничьего хозяйства. Предоставление охотничьих угодий на торгах</a:t>
                      </a:r>
                    </a:p>
                    <a:p>
                      <a:pPr algn="just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Законодательство Российской Федерации в части проведения торгов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" y="5157192"/>
            <a:ext cx="850423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Улыбающееся лицо 6">
            <a:hlinkClick r:id="rId3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721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DAFEE-0E81-459E-9813-124201B487E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1691680" y="1076896"/>
            <a:ext cx="5472608" cy="767928"/>
          </a:xfrm>
          <a:prstGeom prst="snip2Same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torgi.gov.ru</a:t>
            </a:r>
            <a:endParaRPr lang="ru-RU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060848"/>
            <a:ext cx="2995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право заключения договоров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аренды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635" y="2517884"/>
            <a:ext cx="5306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право заключения договоров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безвозмездного пользования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516" y="3398757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 заключения договоров доверительного управления имуществом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90067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договоров, предусматривающих переход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владения и (или) пользования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486276" y="2073548"/>
            <a:ext cx="1151309" cy="4187497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5516" y="2337847"/>
            <a:ext cx="2952328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15516" y="2825661"/>
            <a:ext cx="4428492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5516" y="3362335"/>
            <a:ext cx="527076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32407" y="3706534"/>
            <a:ext cx="541971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90635" y="1460860"/>
            <a:ext cx="24881" cy="478748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" idx="2"/>
          </p:cNvCxnSpPr>
          <p:nvPr/>
        </p:nvCxnSpPr>
        <p:spPr>
          <a:xfrm>
            <a:off x="215516" y="1460860"/>
            <a:ext cx="1476164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79512" y="3754615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заключение договоров аренды лесного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участка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4048761"/>
            <a:ext cx="57246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заключение договоров купли-продажи лесных насаждений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03075" y="4366519"/>
            <a:ext cx="5605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продажа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земельного участка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права на заключение договоров аренды таких земельных участков для жилищного строительства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15516" y="4031614"/>
            <a:ext cx="4296916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14156" y="4868961"/>
            <a:ext cx="55944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заключение договоров аренды земельного участка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индивидуального и малоэтажного жилищного строительства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5515" y="5423734"/>
            <a:ext cx="5593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заключения договоров о развитии застроенной территории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4157" y="570073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заключения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охотхозяйственного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соглашения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14157" y="597134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право пользования участками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недр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14157" y="5700733"/>
            <a:ext cx="507792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15516" y="5971346"/>
            <a:ext cx="3924436" cy="736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90635" y="6248345"/>
            <a:ext cx="2984249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03075" y="4321940"/>
            <a:ext cx="528320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03075" y="4868961"/>
            <a:ext cx="5449045" cy="2077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Скругленный прямоугольник 56">
            <a:hlinkClick r:id="rId2" action="ppaction://hlinksldjump"/>
          </p:cNvPr>
          <p:cNvSpPr/>
          <p:nvPr/>
        </p:nvSpPr>
        <p:spPr>
          <a:xfrm>
            <a:off x="6735216" y="3287271"/>
            <a:ext cx="2160414" cy="17236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Государственная или </a:t>
            </a: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муниципальная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собственность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90635" y="5365214"/>
            <a:ext cx="4957429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Торги, информация о которых подлежит размещению на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официальном сайте торгов в сети «Интернет»</a:t>
            </a:r>
          </a:p>
        </p:txBody>
      </p:sp>
      <p:sp>
        <p:nvSpPr>
          <p:cNvPr id="31" name="Улыбающееся лицо 30">
            <a:hlinkClick r:id="rId3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4695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Субъекты, участвующие в рассмотрении жалоб по статье 18.1</a:t>
            </a: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FB9AC6-9379-46DF-A820-7782615DE517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12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83047" y="2420889"/>
            <a:ext cx="2808511" cy="18002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 жалобы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5715967" y="2420890"/>
            <a:ext cx="2808312" cy="1800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чьи действия обжалуются</a:t>
            </a:r>
          </a:p>
        </p:txBody>
      </p:sp>
      <p:sp>
        <p:nvSpPr>
          <p:cNvPr id="10" name="Тройная стрелка влево/вправо/вверх 9"/>
          <p:cNvSpPr/>
          <p:nvPr/>
        </p:nvSpPr>
        <p:spPr>
          <a:xfrm>
            <a:off x="3708400" y="2204863"/>
            <a:ext cx="1800225" cy="1656185"/>
          </a:xfrm>
          <a:prstGeom prst="leftRightUpArrow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683047" y="1053505"/>
            <a:ext cx="7848872" cy="914400"/>
          </a:xfrm>
          <a:prstGeom prst="plaqu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Комиссия антимонопольного органа</a:t>
            </a:r>
          </a:p>
        </p:txBody>
      </p:sp>
      <p:sp>
        <p:nvSpPr>
          <p:cNvPr id="12" name="Багетная рамка 13333">
            <a:hlinkClick r:id="rId4" action="ppaction://hlinksldjump"/>
          </p:cNvPr>
          <p:cNvSpPr/>
          <p:nvPr/>
        </p:nvSpPr>
        <p:spPr>
          <a:xfrm>
            <a:off x="142875" y="5300663"/>
            <a:ext cx="2170113" cy="1258887"/>
          </a:xfrm>
          <a:prstGeom prst="beve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и обязанности лиц, участвующих в рассмотрении жалобы</a:t>
            </a:r>
          </a:p>
        </p:txBody>
      </p:sp>
      <p:sp>
        <p:nvSpPr>
          <p:cNvPr id="13" name="Улыбающееся лицо 12">
            <a:hlinkClick r:id="rId5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967" y="4348708"/>
            <a:ext cx="1477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Организатор торгов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3588" y="4670693"/>
            <a:ext cx="2370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Оператор электронной площадки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71210" y="4940270"/>
            <a:ext cx="1605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Конкурсная комиссия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71210" y="5240238"/>
            <a:ext cx="163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Аукционная комиссия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1210" y="5503049"/>
            <a:ext cx="3428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Организатор торгов, проводимых в соответствии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Федеральным законом от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21.12.2001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178-ФЗ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приватизации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>
            <a:stCxn id="9" idx="1"/>
          </p:cNvCxnSpPr>
          <p:nvPr/>
        </p:nvCxnSpPr>
        <p:spPr>
          <a:xfrm>
            <a:off x="5715967" y="3320990"/>
            <a:ext cx="27621" cy="282839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43588" y="6149380"/>
            <a:ext cx="3237665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7" idx="0"/>
          </p:cNvCxnSpPr>
          <p:nvPr/>
        </p:nvCxnSpPr>
        <p:spPr>
          <a:xfrm>
            <a:off x="5729777" y="5503049"/>
            <a:ext cx="1755653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743686" y="5240238"/>
            <a:ext cx="1632643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15967" y="4980950"/>
            <a:ext cx="239782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29777" y="4670693"/>
            <a:ext cx="146377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1913" y="4273520"/>
            <a:ext cx="2919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Юридические лица,</a:t>
            </a: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том числе некоммерческие организации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70196" y="4947692"/>
            <a:ext cx="13234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Физические лица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493635" y="3211512"/>
            <a:ext cx="27621" cy="200575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83047" y="4719578"/>
            <a:ext cx="283820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057482" y="5217269"/>
            <a:ext cx="146377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30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Заявители</a:t>
            </a:r>
          </a:p>
        </p:txBody>
      </p:sp>
      <p:sp>
        <p:nvSpPr>
          <p:cNvPr id="10243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5ADC33-6367-49CD-BE1C-F91D4EFDC0EF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13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052736"/>
            <a:ext cx="8280920" cy="863699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Заявители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625" y="2636838"/>
            <a:ext cx="3384550" cy="237648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Иные лица, права и законные интересы которых могут быть ущемлены или нарушены в результате нарушения порядка организации и проведения торгов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636912"/>
            <a:ext cx="3025775" cy="18002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Лица, подавшие заявки на участие в торгах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063" y="5013325"/>
            <a:ext cx="3313112" cy="1511300"/>
          </a:xfrm>
          <a:prstGeom prst="roundRect">
            <a:avLst/>
          </a:prstGeom>
          <a:solidFill>
            <a:srgbClr val="FF7C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Только в случае, если обжалование связано с нарушением установленного нормативными правовыми актами порядка размещения информации о проведении торгов, порядка подачи заявок на участие в торгах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1357411" y="2034780"/>
            <a:ext cx="576066" cy="48418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818427" y="2033733"/>
            <a:ext cx="599846" cy="48577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лыбающееся лицо 16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Выгнутая вниз стрелка 18">
            <a:hlinkClick r:id="rId3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Лица, чьи действия обжалуются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1267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D363CC-9B8E-45BB-AC16-83B1F293C1F2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14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052736"/>
            <a:ext cx="8280920" cy="8636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чьи действия обжалуются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564904"/>
            <a:ext cx="1609534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Организатор торгов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1760" y="2564904"/>
            <a:ext cx="1788372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Оператор электронной площадки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2564904"/>
            <a:ext cx="1371083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Конкурсная комиссия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20272" y="2564904"/>
            <a:ext cx="1490310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Аукционная комиссия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8" y="5517133"/>
            <a:ext cx="1944216" cy="503684"/>
          </a:xfrm>
          <a:prstGeom prst="roundRect">
            <a:avLst/>
          </a:prstGeom>
          <a:solidFill>
            <a:srgbClr val="FF7C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Действия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14238" y="5507608"/>
            <a:ext cx="1944216" cy="503684"/>
          </a:xfrm>
          <a:prstGeom prst="roundRect">
            <a:avLst/>
          </a:prstGeom>
          <a:solidFill>
            <a:srgbClr val="FF7C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Бездействие</a:t>
            </a: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4238030" y="1890762"/>
            <a:ext cx="360039" cy="55619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Двойные фигурные скобки 21"/>
          <p:cNvSpPr/>
          <p:nvPr/>
        </p:nvSpPr>
        <p:spPr>
          <a:xfrm rot="16200000">
            <a:off x="3924102" y="2709069"/>
            <a:ext cx="936625" cy="611981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Двойные фигурные скобки 22"/>
          <p:cNvSpPr/>
          <p:nvPr/>
        </p:nvSpPr>
        <p:spPr>
          <a:xfrm rot="16200000">
            <a:off x="3312009" y="-711684"/>
            <a:ext cx="2159620" cy="8281988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4139952" y="4509120"/>
            <a:ext cx="504056" cy="791541"/>
          </a:xfrm>
          <a:prstGeom prst="upDownArrow">
            <a:avLst>
              <a:gd name="adj1" fmla="val 38208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Улыбающееся лицо 24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Выгнутая вниз стрелка 25">
            <a:hlinkClick r:id="rId3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66244" y="6208416"/>
            <a:ext cx="43204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528" y="3369940"/>
            <a:ext cx="3096344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Продавец государственного или муниципального имущества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14238" y="3356992"/>
            <a:ext cx="3096344" cy="720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Организатор продажи государственного или муниципального имущества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FF0D3A-7970-4AE9-895C-4A793433C7D0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15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124744"/>
            <a:ext cx="2195736" cy="36722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Действия (бездействие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организатора торгов;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оператора электронной площадки;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конкурсной комиссии;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аукционной комиссии,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которые могут быть обжалованы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851920" y="1124744"/>
            <a:ext cx="5040560" cy="8637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Организация торгов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851920" y="2204864"/>
            <a:ext cx="5040560" cy="8637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Проведение торгов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51920" y="4365104"/>
            <a:ext cx="5040560" cy="8637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договоров по результатам торгов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920" y="3284984"/>
            <a:ext cx="5040560" cy="8637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Процедуры,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которых торги, проведение которых является обязательным в соответствии с законодательством Российской Федерации, признаны несостоявшимися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3563938" y="1125538"/>
            <a:ext cx="360362" cy="4103687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483768" y="2924944"/>
            <a:ext cx="1008112" cy="484632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углом вверх 10"/>
          <p:cNvSpPr/>
          <p:nvPr/>
        </p:nvSpPr>
        <p:spPr>
          <a:xfrm rot="5400000">
            <a:off x="1872060" y="4329460"/>
            <a:ext cx="1295423" cy="2520281"/>
          </a:xfrm>
          <a:prstGeom prst="bentUpArrow">
            <a:avLst>
              <a:gd name="adj1" fmla="val 14464"/>
              <a:gd name="adj2" fmla="val 16562"/>
              <a:gd name="adj3" fmla="val 44523"/>
            </a:avLst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5445224"/>
            <a:ext cx="5040560" cy="10797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Жалобы, рассмотрение которых предусмотрено законодательством Российской Федерации о размещении заказов на поставки товаров, выполнение работ, оказание услуг для государственных и муниципальных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 (Федеральный закон от 21.07.2005 № 94-ФЗ)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6" name="TextBox 12"/>
          <p:cNvSpPr txBox="1">
            <a:spLocks noChangeArrowheads="1"/>
          </p:cNvSpPr>
          <p:nvPr/>
        </p:nvSpPr>
        <p:spPr bwMode="auto">
          <a:xfrm>
            <a:off x="1476375" y="4941888"/>
            <a:ext cx="1943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рамках статьи 18.1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защите конкуренции не подлежат рассмотрению</a:t>
            </a:r>
          </a:p>
        </p:txBody>
      </p:sp>
      <p:sp>
        <p:nvSpPr>
          <p:cNvPr id="14" name="Улыбающееся лицо 13">
            <a:hlinkClick r:id="rId4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Процедуры, подлежащие обжалованию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3BA1C-7620-4BA1-9301-A2A081089D4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Процедуры, подлежащие обжалованию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1124496"/>
            <a:ext cx="3456384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Организация торгов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636912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подачи заявок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3717032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обеспечения заявок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4941168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размещения информации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3717032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Содержание извещения о проведении торгов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088" y="2636912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Содержание документации о торгах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>
            <a:off x="4572000" y="2038896"/>
            <a:ext cx="0" cy="335947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3"/>
          </p:cNvCxnSpPr>
          <p:nvPr/>
        </p:nvCxnSpPr>
        <p:spPr>
          <a:xfrm flipH="1">
            <a:off x="3635896" y="539836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635896" y="417423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635896" y="304418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1"/>
          </p:cNvCxnSpPr>
          <p:nvPr/>
        </p:nvCxnSpPr>
        <p:spPr>
          <a:xfrm>
            <a:off x="4572000" y="417423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72000" y="305281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Улыбающееся лицо 16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гнутая вниз стрелка 17">
            <a:hlinkClick r:id="rId3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77198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3BA1C-7620-4BA1-9301-A2A081089D4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Процедуры, подлежащие обжалованию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496"/>
            <a:ext cx="3456384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Проведение торгов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636912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проведения торгов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717032"/>
            <a:ext cx="3456384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заключения договора по итогам торгов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4088" y="2636912"/>
            <a:ext cx="345638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составления протоколов о торгах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>
            <a:off x="4572000" y="2038896"/>
            <a:ext cx="0" cy="22181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3"/>
          </p:cNvCxnSpPr>
          <p:nvPr/>
        </p:nvCxnSpPr>
        <p:spPr>
          <a:xfrm flipH="1">
            <a:off x="3635896" y="42570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635896" y="304418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572000" y="305281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Улыбающееся лицо 13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гнутая вниз стрелка 15">
            <a:hlinkClick r:id="rId3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7165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 и обязанности лиц, участвующих в рассмотрении жалобы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46538" y="982137"/>
            <a:ext cx="5328193" cy="1504899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Вправе: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антимонопольный орган возражение на жалобу или дополнение к ней. Возражение на жалобу должно содержать сведения, указанные в части 6 статьи 18.1 Закона о защите конкуренции. </a:t>
            </a: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Возражение на жалобу направляется в антимонопольный орган не позднее чем за два рабочих дня до дня рассмотрения </a:t>
            </a:r>
            <a:r>
              <a:rPr lang="ru-RU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участвовать в рассмотрении жалобы лично или через своих представителей. 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26678" y="2564904"/>
            <a:ext cx="5328193" cy="316835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Обязаны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рассмотрение жалобы по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существу: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документацию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торгах;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внесенные в конкурсную документацию, документацию об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аукционе;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участие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конкурсе;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заявки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участие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аукционе;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вскрытия конвертов с заявками на участие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конкурсе;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рассмотрения заявок на участие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конкурсе;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рассмотрения заявок на участие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аукционе;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и сопоставления заявок на участие 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конкурсе;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протоколы аукциона;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аудио-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видеозаписи; 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 и сведения, составленные в ходе организации и проведения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торгов;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известить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лиц, подавших заявки на участие в торгах, о факте поступления жалобы, ее содержании, месте и времени ее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рассмотрения.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75604" y="4941168"/>
            <a:ext cx="2016125" cy="53975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Оператор электронной площадки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5604" y="5661248"/>
            <a:ext cx="2016125" cy="37465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Организатор торгов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75604" y="4437112"/>
            <a:ext cx="2016125" cy="374650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Конкурсная или аукционная комиссия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660081" y="5848573"/>
            <a:ext cx="5328193" cy="740650"/>
          </a:xfrm>
          <a:prstGeom prst="roundRect">
            <a:avLst/>
          </a:prstGeom>
          <a:gradFill flip="none" rotWithShape="1">
            <a:gsLst>
              <a:gs pos="100000">
                <a:srgbClr val="FF00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заключать договор до принятия антимонопольным органом решения по жалобе. Договор, заключенный с нарушением требования, установленного указанным пунктом, является ничтожным</a:t>
            </a:r>
          </a:p>
        </p:txBody>
      </p:sp>
      <p:sp>
        <p:nvSpPr>
          <p:cNvPr id="13333" name="Номер слайда 1435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3AA763-612E-451E-BA31-64A54FB519B2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18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575605" y="1052484"/>
            <a:ext cx="2016125" cy="288032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</a:t>
            </a: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2601462" y="4411172"/>
            <a:ext cx="227012" cy="1706562"/>
          </a:xfrm>
          <a:prstGeom prst="rightBrac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6732" y="1734587"/>
            <a:ext cx="2952328" cy="241711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отозвать жалобу до принятия решения по существу жалобы. Заявитель, отозвавший поданную им жалобу,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вправе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подать повторно жалобу на те же действия (бездействие) организатора торгов, оператора электронной площадки, конкурсной или аукционной комиссии в порядке, установленном статьей 18.1 Закона о защите конкуренции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Левая фигурная скобка 24"/>
          <p:cNvSpPr/>
          <p:nvPr/>
        </p:nvSpPr>
        <p:spPr>
          <a:xfrm>
            <a:off x="3419872" y="1060004"/>
            <a:ext cx="227013" cy="5484299"/>
          </a:xfrm>
          <a:prstGeom prst="leftBrac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Соединительная линия уступом 26"/>
          <p:cNvCxnSpPr>
            <a:stCxn id="19" idx="1"/>
            <a:endCxn id="25" idx="1"/>
          </p:cNvCxnSpPr>
          <p:nvPr/>
        </p:nvCxnSpPr>
        <p:spPr>
          <a:xfrm rot="10800000" flipH="1">
            <a:off x="2828474" y="3802155"/>
            <a:ext cx="591398" cy="1462299"/>
          </a:xfrm>
          <a:prstGeom prst="bentConnector3">
            <a:avLst>
              <a:gd name="adj1" fmla="val 60398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1" idx="0"/>
          </p:cNvCxnSpPr>
          <p:nvPr/>
        </p:nvCxnSpPr>
        <p:spPr>
          <a:xfrm flipH="1">
            <a:off x="1592896" y="1368270"/>
            <a:ext cx="9228" cy="366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Улыбающееся лицо 56">
            <a:hlinkClick r:id="rId3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Выгнутая вниз стрелка 57">
            <a:hlinkClick r:id="rId4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Сроки подачи жалоб в антимонопольный орган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994079"/>
            <a:ext cx="5400675" cy="57626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322" y="1994079"/>
            <a:ext cx="1584101" cy="576261"/>
          </a:xfrm>
          <a:prstGeom prst="rect">
            <a:avLst/>
          </a:prstGeom>
          <a:solidFill>
            <a:srgbClr val="FF7C8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946" y="2885112"/>
            <a:ext cx="1224136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804323" y="1994078"/>
            <a:ext cx="0" cy="890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92" name="Прямая соединительная линия 8191"/>
          <p:cNvCxnSpPr/>
          <p:nvPr/>
        </p:nvCxnSpPr>
        <p:spPr>
          <a:xfrm>
            <a:off x="1403648" y="2283003"/>
            <a:ext cx="0" cy="8763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801395" y="5157854"/>
            <a:ext cx="1224136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Подведение итогов торгов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804546" y="2904845"/>
            <a:ext cx="1872208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10 дней со дня подведения итогов торгов</a:t>
            </a:r>
          </a:p>
        </p:txBody>
      </p:sp>
      <p:sp>
        <p:nvSpPr>
          <p:cNvPr id="8199" name="Прямоугольник 8198"/>
          <p:cNvSpPr/>
          <p:nvPr/>
        </p:nvSpPr>
        <p:spPr>
          <a:xfrm>
            <a:off x="71736" y="2271890"/>
            <a:ext cx="1331912" cy="1163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Размещение в сети «Интернет» не предусмотрено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403350" y="4252599"/>
            <a:ext cx="5616922" cy="57626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20271" y="4252599"/>
            <a:ext cx="1368153" cy="576263"/>
          </a:xfrm>
          <a:prstGeom prst="rect">
            <a:avLst/>
          </a:prstGeom>
          <a:solidFill>
            <a:srgbClr val="FF7C8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03648" y="5143465"/>
            <a:ext cx="1224136" cy="9098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403350" y="4252599"/>
            <a:ext cx="0" cy="1165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292080" y="5143465"/>
            <a:ext cx="1224136" cy="9098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результатов торгов в сети «Интернет»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5292725" y="4252599"/>
            <a:ext cx="0" cy="1346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7020272" y="5163197"/>
            <a:ext cx="1872208" cy="890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10 дней со дня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размещения итогов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1438" y="4530412"/>
            <a:ext cx="1331912" cy="1163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Предусмотрено размещение </a:t>
            </a:r>
          </a:p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сети «Интернет»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025531" y="4252599"/>
            <a:ext cx="494" cy="11652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5025829" y="2885112"/>
            <a:ext cx="1224136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Подведение итогов торгов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5025531" y="1994079"/>
            <a:ext cx="792" cy="116522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404" name="Номер слайда 820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6DA480-FE15-4498-9FC4-B7D0857E8FBA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19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6" name="Улыбающееся лицо 35">
            <a:hlinkClick r:id="rId3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6200000">
            <a:off x="5724414" y="913224"/>
            <a:ext cx="381523" cy="1777701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08104" y="1275834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 дней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авая фигурная скобка 41"/>
          <p:cNvSpPr/>
          <p:nvPr/>
        </p:nvSpPr>
        <p:spPr>
          <a:xfrm rot="16200000">
            <a:off x="5950594" y="3211496"/>
            <a:ext cx="382587" cy="169961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5712923" y="356209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 дней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>
            <a:endCxn id="51" idx="1"/>
          </p:cNvCxnSpPr>
          <p:nvPr/>
        </p:nvCxnSpPr>
        <p:spPr>
          <a:xfrm>
            <a:off x="6991696" y="4272609"/>
            <a:ext cx="28576" cy="13356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Знак запрета 12"/>
          <p:cNvSpPr/>
          <p:nvPr/>
        </p:nvSpPr>
        <p:spPr>
          <a:xfrm>
            <a:off x="7247147" y="4083530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Знак запрета 52"/>
          <p:cNvSpPr/>
          <p:nvPr/>
        </p:nvSpPr>
        <p:spPr>
          <a:xfrm>
            <a:off x="7247147" y="1825803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546" y="1552833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91696" y="3806531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/>
          <p:cNvPicPr>
            <a:picLocks noChangeAspect="1" noChangeArrowheads="1"/>
          </p:cNvPicPr>
          <p:nvPr/>
        </p:nvPicPr>
        <p:blipFill>
          <a:blip r:embed="rId3" cstate="print">
            <a:lum bright="60000"/>
          </a:blip>
          <a:srcRect/>
          <a:stretch>
            <a:fillRect/>
          </a:stretch>
        </p:blipFill>
        <p:spPr bwMode="auto">
          <a:xfrm>
            <a:off x="1009650" y="1644650"/>
            <a:ext cx="73437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752475" y="2420938"/>
            <a:ext cx="7858125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ru-RU" sz="2500" b="1">
                <a:latin typeface="Times New Roman" pitchFamily="18" charset="0"/>
                <a:cs typeface="Times New Roman" pitchFamily="18" charset="0"/>
              </a:rPr>
              <a:t>Целями Федерального закона от 26.07.2006 №135-ФЗ «О защите конкуренции» являются обеспечение единства экономического пространства, свободного перемещения товаров, свободы экономической деятельности в Российской Федерации, защита конкуренции и создание условий для эффективного функционирования товарных рынков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0" hangingPunct="0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</a:pPr>
            <a:r>
              <a:rPr lang="ru-RU" sz="1400" u="sng">
                <a:latin typeface="Times New Roman" pitchFamily="18" charset="0"/>
                <a:cs typeface="Times New Roman" pitchFamily="18" charset="0"/>
              </a:rPr>
              <a:t>(часть 2 статьи 1 Федерального закона от 26.07.2006 № 135-ФЗ «О защите конкуренции»)</a:t>
            </a:r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32CA3D-2F13-4219-9E95-653127767B8C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2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DAFEE-0E81-459E-9813-124201B487E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51597" y="3846124"/>
            <a:ext cx="1224136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Подведение итогов торгов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568825"/>
            <a:ext cx="5545261" cy="28892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8909" y="4622005"/>
            <a:ext cx="1433117" cy="23574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946" y="5171431"/>
            <a:ext cx="1224136" cy="9098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03648" y="4568825"/>
            <a:ext cx="0" cy="8778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341788" y="5224611"/>
            <a:ext cx="1224136" cy="9098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результатов торгов в сети «Интернет»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42433" y="4622005"/>
            <a:ext cx="0" cy="10572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955619" y="5150643"/>
            <a:ext cx="1872208" cy="11061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3-х месяцев со дня подведения итогов торгов, либо размещения их результатов в сети «Интернет»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75733" y="4149080"/>
            <a:ext cx="7167" cy="4729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Сроки подачи жалоб в антимонопольный орган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27014" y="2139279"/>
            <a:ext cx="5400675" cy="28892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27688" y="2182588"/>
            <a:ext cx="1554337" cy="24561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7312" y="2741885"/>
            <a:ext cx="1224136" cy="9098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427014" y="2139279"/>
            <a:ext cx="0" cy="8778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827912" y="2761617"/>
            <a:ext cx="1872208" cy="11061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3-х месяцев со дня подведения итогов торгов, либо размещения их результатов в сети «Интернет»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55576" y="908720"/>
            <a:ext cx="7626450" cy="79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 договора по результатам торгов не осуществлено, </a:t>
            </a:r>
          </a:p>
          <a:p>
            <a:pPr algn="ct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либо торги признаны несостоявшимися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438" y="4568825"/>
            <a:ext cx="1331912" cy="1163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Предусмотрено размещение </a:t>
            </a:r>
          </a:p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сети «Интернет»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068" y="2139279"/>
            <a:ext cx="1331912" cy="1163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Размещение в сети «Интернет» не предусмотрено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801123" y="2182588"/>
            <a:ext cx="0" cy="105727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919764" y="4575174"/>
            <a:ext cx="0" cy="105727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075733" y="2890995"/>
            <a:ext cx="1224136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Подведение итогов торгов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082900" y="2108620"/>
            <a:ext cx="0" cy="10572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Правая фигурная скобка 30"/>
          <p:cNvSpPr/>
          <p:nvPr/>
        </p:nvSpPr>
        <p:spPr>
          <a:xfrm rot="5400000">
            <a:off x="4752701" y="717660"/>
            <a:ext cx="381523" cy="372112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514498" y="2781473"/>
            <a:ext cx="952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месяца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авая фигурная скобка 32"/>
          <p:cNvSpPr/>
          <p:nvPr/>
        </p:nvSpPr>
        <p:spPr>
          <a:xfrm rot="16200000">
            <a:off x="4916967" y="2592686"/>
            <a:ext cx="457409" cy="360647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669258" y="3893317"/>
            <a:ext cx="952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месяца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Знак запрета 34"/>
          <p:cNvSpPr/>
          <p:nvPr/>
        </p:nvSpPr>
        <p:spPr>
          <a:xfrm>
            <a:off x="7306816" y="1796825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64215" y="1523855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Знак запрета 36"/>
          <p:cNvSpPr/>
          <p:nvPr/>
        </p:nvSpPr>
        <p:spPr>
          <a:xfrm>
            <a:off x="7299832" y="4236243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7231" y="3963273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Улыбающееся лицо 38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6880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Улыбающееся лицо 16">
            <a:hlinkClick r:id="rId3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200" b="1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Содержание жалобы на торги в антимонопольный орган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550" y="1125538"/>
            <a:ext cx="2016125" cy="6477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2420" y="2128841"/>
            <a:ext cx="7704660" cy="461665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наименование, указание на место нахождения, почтовый адрес, номер контактного телефона организатора торгов, оператора электронной площадки, действия (бездействие) которых обжалуются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7798" y="2941929"/>
            <a:ext cx="7704660" cy="646331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наименование, сведения о месте нахождения (для юридического лица), фамилию, имя, отчество, сведения о месте жительства (для физического лица) заявителя, почтовый адрес, адрес электронной почты, номер контактного телефона, номер факса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7799" y="3933056"/>
            <a:ext cx="7704659" cy="646331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указание на обжалуемые торги, если размещение информации об обжалуемых торгах на сайте в информационно-телекоммуникационной сети «Интернет» является обязательным в соответствии с законодательством Российской Федерации, адрес сайта, на котором она размещена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797" y="4797152"/>
            <a:ext cx="7704660" cy="461665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указание на обжалуемые действия (бездействие) организатора торгов, оператора электронной площадки, конкурсной или аукционной комиссии, соответствующие доводы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7800" y="5589240"/>
            <a:ext cx="7738655" cy="276999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прилагаемых к жалобе документов</a:t>
            </a:r>
          </a:p>
        </p:txBody>
      </p:sp>
      <p:cxnSp>
        <p:nvCxnSpPr>
          <p:cNvPr id="16" name="Соединительная линия уступом 15"/>
          <p:cNvCxnSpPr>
            <a:stCxn id="0" idx="1"/>
            <a:endCxn id="0" idx="1"/>
          </p:cNvCxnSpPr>
          <p:nvPr/>
        </p:nvCxnSpPr>
        <p:spPr>
          <a:xfrm rot="10800000" flipH="1">
            <a:off x="938213" y="1449388"/>
            <a:ext cx="33337" cy="4278312"/>
          </a:xfrm>
          <a:prstGeom prst="bentConnector3">
            <a:avLst>
              <a:gd name="adj1" fmla="val -1909196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0" idx="1"/>
          </p:cNvCxnSpPr>
          <p:nvPr/>
        </p:nvCxnSpPr>
        <p:spPr>
          <a:xfrm flipH="1" flipV="1">
            <a:off x="292100" y="5027613"/>
            <a:ext cx="66833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0" idx="1"/>
          </p:cNvCxnSpPr>
          <p:nvPr/>
        </p:nvCxnSpPr>
        <p:spPr>
          <a:xfrm flipH="1" flipV="1">
            <a:off x="292100" y="4256088"/>
            <a:ext cx="64611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0" idx="1"/>
          </p:cNvCxnSpPr>
          <p:nvPr/>
        </p:nvCxnSpPr>
        <p:spPr>
          <a:xfrm flipH="1" flipV="1">
            <a:off x="292100" y="3265488"/>
            <a:ext cx="64611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0" idx="1"/>
          </p:cNvCxnSpPr>
          <p:nvPr/>
        </p:nvCxnSpPr>
        <p:spPr>
          <a:xfrm flipH="1">
            <a:off x="292100" y="2359025"/>
            <a:ext cx="62071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387" name="TextBox 51"/>
          <p:cNvSpPr txBox="1">
            <a:spLocks noChangeArrowheads="1"/>
          </p:cNvSpPr>
          <p:nvPr/>
        </p:nvSpPr>
        <p:spPr bwMode="auto">
          <a:xfrm>
            <a:off x="0" y="5949950"/>
            <a:ext cx="83883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 u="sng">
                <a:latin typeface="Times New Roman" pitchFamily="18" charset="0"/>
                <a:cs typeface="Times New Roman" pitchFamily="18" charset="0"/>
              </a:rPr>
              <a:t>Жалоба может быть направлена в антимонопольный орган посредством почтовой или факсимильной связи, электронной почты либо иным способом.</a:t>
            </a:r>
          </a:p>
          <a:p>
            <a:pPr algn="just"/>
            <a:endParaRPr lang="ru-RU" sz="1000" u="sng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u="sng">
                <a:latin typeface="Times New Roman" pitchFamily="18" charset="0"/>
                <a:cs typeface="Times New Roman" pitchFamily="18" charset="0"/>
              </a:rPr>
              <a:t>Жалоба подписывается заявителем или его представителем. К жалобе, поданной представителем заявителя, должны быть приложены доверенность или иной подтверждающий полномочия представителя заявителя на подписание жалобы документ.</a:t>
            </a:r>
          </a:p>
        </p:txBody>
      </p:sp>
      <p:sp>
        <p:nvSpPr>
          <p:cNvPr id="15388" name="Номер слайда 5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EC2E1B-BF89-41EF-B916-1B3BC4FBCF62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21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13559" y="980728"/>
            <a:ext cx="5503521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Жалоба подаётся в письменной форме.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Жалобу вправе подать любое юридическое лицо (в том числе некоммерческая организация) и гражданин.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Основания для возврата жалобы заявителю</a:t>
            </a: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95288" y="1412875"/>
            <a:ext cx="1439862" cy="503238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56325" y="1412875"/>
            <a:ext cx="2736850" cy="503238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Антимонопольный орган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1907705" y="1422400"/>
            <a:ext cx="4176464" cy="484188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жалоба</a:t>
            </a:r>
          </a:p>
        </p:txBody>
      </p:sp>
      <p:cxnSp>
        <p:nvCxnSpPr>
          <p:cNvPr id="20" name="Прямая соединительная линия 19"/>
          <p:cNvCxnSpPr>
            <a:stCxn id="0" idx="2"/>
          </p:cNvCxnSpPr>
          <p:nvPr/>
        </p:nvCxnSpPr>
        <p:spPr>
          <a:xfrm>
            <a:off x="7524750" y="1916113"/>
            <a:ext cx="0" cy="4392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116013" y="2830513"/>
            <a:ext cx="6408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0" idx="2"/>
          </p:cNvCxnSpPr>
          <p:nvPr/>
        </p:nvCxnSpPr>
        <p:spPr>
          <a:xfrm>
            <a:off x="1116013" y="1916113"/>
            <a:ext cx="0" cy="4392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116013" y="6308725"/>
            <a:ext cx="6408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116013" y="4005263"/>
            <a:ext cx="6408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116013" y="5229225"/>
            <a:ext cx="6408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0" idx="2"/>
          </p:cNvCxnSpPr>
          <p:nvPr/>
        </p:nvCxnSpPr>
        <p:spPr>
          <a:xfrm flipV="1">
            <a:off x="1116013" y="1916113"/>
            <a:ext cx="0" cy="43926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116013" y="2830513"/>
            <a:ext cx="640873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1116013" y="4005263"/>
            <a:ext cx="640873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1116013" y="5229225"/>
            <a:ext cx="640873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1116013" y="6308725"/>
            <a:ext cx="640873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407" name="TextBox 48"/>
          <p:cNvSpPr txBox="1">
            <a:spLocks noChangeArrowheads="1"/>
          </p:cNvSpPr>
          <p:nvPr/>
        </p:nvSpPr>
        <p:spPr bwMode="auto">
          <a:xfrm>
            <a:off x="2089150" y="2184182"/>
            <a:ext cx="4067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жалоба 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содержит обязательных сведений, предусмотренных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частью 6 статьи 18.1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защите конкуренции</a:t>
            </a:r>
          </a:p>
        </p:txBody>
      </p:sp>
      <p:sp>
        <p:nvSpPr>
          <p:cNvPr id="16408" name="TextBox 54"/>
          <p:cNvSpPr txBox="1">
            <a:spLocks noChangeArrowheads="1"/>
          </p:cNvSpPr>
          <p:nvPr/>
        </p:nvSpPr>
        <p:spPr bwMode="auto">
          <a:xfrm>
            <a:off x="1427888" y="3174266"/>
            <a:ext cx="5552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жалоба не подписана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подписана лицом,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полномочия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которого не подтверждены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документами.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Допускается применение электронной цифровой подписи.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Подтверждение полномочий единоличного исполнительного органа не требуется.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9" name="TextBox 55"/>
          <p:cNvSpPr txBox="1">
            <a:spLocks noChangeArrowheads="1"/>
          </p:cNvSpPr>
          <p:nvPr/>
        </p:nvSpPr>
        <p:spPr bwMode="auto">
          <a:xfrm>
            <a:off x="1341438" y="4429125"/>
            <a:ext cx="5975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наличие вступившего в законную силу судебного акта, в котором содержатся выводы о наличии или об отсутствии нарушения в обжалуемых действиях (бездействии) организатора торгов, оператора электронной площадки, конкурсной или аукционной комиссии</a:t>
            </a:r>
          </a:p>
        </p:txBody>
      </p:sp>
      <p:sp>
        <p:nvSpPr>
          <p:cNvPr id="16410" name="TextBox 57"/>
          <p:cNvSpPr txBox="1">
            <a:spLocks noChangeArrowheads="1"/>
          </p:cNvSpPr>
          <p:nvPr/>
        </p:nvSpPr>
        <p:spPr bwMode="auto">
          <a:xfrm>
            <a:off x="1331913" y="5662613"/>
            <a:ext cx="5976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антимонопольным органом принято решение относительно обжалуемых действий (бездействия) организатора торгов, оператора электронной площадки, конкурсной или аукционной комиссии</a:t>
            </a:r>
          </a:p>
        </p:txBody>
      </p:sp>
      <p:sp>
        <p:nvSpPr>
          <p:cNvPr id="50" name="Правая фигурная скобка 49"/>
          <p:cNvSpPr/>
          <p:nvPr/>
        </p:nvSpPr>
        <p:spPr>
          <a:xfrm>
            <a:off x="7524750" y="1916113"/>
            <a:ext cx="293688" cy="4392612"/>
          </a:xfrm>
          <a:prstGeom prst="rightBrace">
            <a:avLst>
              <a:gd name="adj1" fmla="val 8333"/>
              <a:gd name="adj2" fmla="val 50263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2" name="TextBox 51"/>
          <p:cNvSpPr txBox="1">
            <a:spLocks noChangeArrowheads="1"/>
          </p:cNvSpPr>
          <p:nvPr/>
        </p:nvSpPr>
        <p:spPr bwMode="auto">
          <a:xfrm>
            <a:off x="7867650" y="3697288"/>
            <a:ext cx="987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рабочих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дня</a:t>
            </a:r>
          </a:p>
        </p:txBody>
      </p:sp>
      <p:sp>
        <p:nvSpPr>
          <p:cNvPr id="16413" name="Номер слайда 5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5189C4-51DF-4594-BCB3-48ABFAA2838F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22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4" name="Улыбающееся лицо 23">
            <a:hlinkClick r:id="rId3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Выгнутая вниз стрелка 24">
            <a:hlinkClick r:id="rId4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620713"/>
          </a:xfrm>
        </p:spPr>
        <p:txBody>
          <a:bodyPr/>
          <a:lstStyle/>
          <a:p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Порядок рассмотрения жалобы по статье 18.1</a:t>
            </a: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3E5579-97A6-47CF-ACBC-467C80883069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23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980728"/>
            <a:ext cx="7704856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жалобы (регистрация в антимонопольном органе)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2924944"/>
            <a:ext cx="4104456" cy="504056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жалобы к рассмотрению</a:t>
            </a: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683568" y="2924944"/>
            <a:ext cx="2232248" cy="504056"/>
          </a:xfrm>
          <a:prstGeom prst="roundRect">
            <a:avLst/>
          </a:prstGeom>
          <a:solidFill>
            <a:srgbClr val="FF7C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Возврат по основаниям, указанным в части 9 статьи 18.1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7668344" y="3501008"/>
            <a:ext cx="504056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4" name="TextBox 7"/>
          <p:cNvSpPr txBox="1">
            <a:spLocks noChangeArrowheads="1"/>
          </p:cNvSpPr>
          <p:nvPr/>
        </p:nvSpPr>
        <p:spPr bwMode="auto">
          <a:xfrm>
            <a:off x="251520" y="1441351"/>
            <a:ext cx="988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 рабочих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дня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1988840"/>
            <a:ext cx="7704856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жалобы на соответствие требованиям, установленным статьёй 18.1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755576" y="2420888"/>
            <a:ext cx="484632" cy="43204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228184" y="2420888"/>
            <a:ext cx="484632" cy="43204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84168" y="3933056"/>
            <a:ext cx="2232248" cy="108012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информации о поступлении жалобы и её содержании на официальном сайте торгов или на сайте антимонопольного органа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3968" y="1412776"/>
            <a:ext cx="484632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39752" y="3933056"/>
            <a:ext cx="3528392" cy="108012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заявителю, организатору торгов, оператору электронной площадки, в конкурсную или аукционную комиссию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поступлении жалобы и о приостановлении торгов до рассмотрения жалобы по существу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355976" y="3501008"/>
            <a:ext cx="504056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46" name="TextBox 16"/>
          <p:cNvSpPr txBox="1">
            <a:spLocks noChangeArrowheads="1"/>
          </p:cNvSpPr>
          <p:nvPr/>
        </p:nvSpPr>
        <p:spPr bwMode="auto">
          <a:xfrm>
            <a:off x="5435600" y="3573463"/>
            <a:ext cx="1296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>
                <a:latin typeface="Times New Roman" pitchFamily="18" charset="0"/>
                <a:cs typeface="Times New Roman" pitchFamily="18" charset="0"/>
              </a:rPr>
              <a:t>3 рабочих дня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580112" y="5013176"/>
            <a:ext cx="792088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rId3" action="ppaction://hlinksldjump"/>
          </p:cNvPr>
          <p:cNvSpPr/>
          <p:nvPr/>
        </p:nvSpPr>
        <p:spPr>
          <a:xfrm>
            <a:off x="4139952" y="5517232"/>
            <a:ext cx="4176464" cy="9361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жалобы по существу и принятие решения</a:t>
            </a:r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8388350" y="981075"/>
            <a:ext cx="287338" cy="5472113"/>
          </a:xfrm>
          <a:prstGeom prst="rightBrac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54" name="TextBox 20"/>
          <p:cNvSpPr txBox="1">
            <a:spLocks noChangeArrowheads="1"/>
          </p:cNvSpPr>
          <p:nvPr/>
        </p:nvSpPr>
        <p:spPr bwMode="auto">
          <a:xfrm rot="5400000">
            <a:off x="7820819" y="3498057"/>
            <a:ext cx="218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7 рабочих дней</a:t>
            </a:r>
          </a:p>
        </p:txBody>
      </p:sp>
      <p:sp>
        <p:nvSpPr>
          <p:cNvPr id="23" name="Улыбающееся лицо 22">
            <a:hlinkClick r:id="rId4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10800000">
            <a:off x="1132196" y="1355114"/>
            <a:ext cx="216023" cy="63413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решения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результатам рассмотрения жалобы по существу</a:t>
            </a: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67383" y="1018828"/>
            <a:ext cx="7632848" cy="45720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64212" y="2246784"/>
            <a:ext cx="1720850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обоснована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024447"/>
            <a:ext cx="1935162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Жалоба не обоснована</a:t>
            </a:r>
          </a:p>
        </p:txBody>
      </p:sp>
      <p:sp>
        <p:nvSpPr>
          <p:cNvPr id="18444" name="Номер слайда 3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1C4718-BBBE-48C4-8F2C-941F97AC7191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24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5" name="Скругленный прямоугольник 54">
            <a:hlinkClick r:id="rId3" action="ppaction://hlinksldjump"/>
          </p:cNvPr>
          <p:cNvSpPr/>
          <p:nvPr/>
        </p:nvSpPr>
        <p:spPr>
          <a:xfrm>
            <a:off x="5692204" y="3110880"/>
            <a:ext cx="1728192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о выдаче предписания</a:t>
            </a: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7420074" y="3327475"/>
            <a:ext cx="0" cy="2735262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457" name="TextBox 70"/>
          <p:cNvSpPr txBox="1">
            <a:spLocks noChangeArrowheads="1"/>
          </p:cNvSpPr>
          <p:nvPr/>
        </p:nvSpPr>
        <p:spPr bwMode="auto">
          <a:xfrm>
            <a:off x="5546824" y="4911800"/>
            <a:ext cx="187325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Times New Roman" pitchFamily="18" charset="0"/>
                <a:cs typeface="Times New Roman" pitchFamily="18" charset="0"/>
              </a:rPr>
              <a:t>установлены иные нарушения в действиях (бездействии) организатора торгов, оператора электронной площадки, конкурсной или аукционной комиссии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5619849" y="4622875"/>
            <a:ext cx="1800225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5619849" y="6062737"/>
            <a:ext cx="1800225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460" name="TextBox 73"/>
          <p:cNvSpPr txBox="1">
            <a:spLocks noChangeArrowheads="1"/>
          </p:cNvSpPr>
          <p:nvPr/>
        </p:nvSpPr>
        <p:spPr bwMode="auto">
          <a:xfrm>
            <a:off x="5546824" y="4046612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Times New Roman" pitchFamily="18" charset="0"/>
                <a:cs typeface="Times New Roman" pitchFamily="18" charset="0"/>
              </a:rPr>
              <a:t>По результатам рассмотрения доводов жалобы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1646622" y="1772816"/>
            <a:ext cx="4978015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endCxn id="28" idx="0"/>
          </p:cNvCxnSpPr>
          <p:nvPr/>
        </p:nvCxnSpPr>
        <p:spPr>
          <a:xfrm>
            <a:off x="4792104" y="1772816"/>
            <a:ext cx="0" cy="473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1646622" y="1772816"/>
            <a:ext cx="0" cy="251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7" name="Улыбающееся лицо 106">
            <a:hlinkClick r:id="rId4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36020" y="2246784"/>
            <a:ext cx="1512168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Жалоба обоснована в части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756249" y="2751212"/>
            <a:ext cx="0" cy="57626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756249" y="3327475"/>
            <a:ext cx="9366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556474" y="2751212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1" idx="0"/>
          </p:cNvCxnSpPr>
          <p:nvPr/>
        </p:nvCxnSpPr>
        <p:spPr>
          <a:xfrm>
            <a:off x="6624637" y="1772816"/>
            <a:ext cx="0" cy="473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5" name="Скругленный прямоугольник 44">
            <a:hlinkClick r:id="rId3" action="ppaction://hlinksldjump"/>
          </p:cNvPr>
          <p:cNvSpPr/>
          <p:nvPr/>
        </p:nvSpPr>
        <p:spPr>
          <a:xfrm>
            <a:off x="1826642" y="4263058"/>
            <a:ext cx="1728192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о выдаче предписания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2411760" y="2610744"/>
            <a:ext cx="0" cy="273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555603" y="4479653"/>
            <a:ext cx="0" cy="129540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1755378" y="5775053"/>
            <a:ext cx="1800225" cy="1587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483" name="TextBox 70"/>
          <p:cNvSpPr txBox="1">
            <a:spLocks noChangeArrowheads="1"/>
          </p:cNvSpPr>
          <p:nvPr/>
        </p:nvSpPr>
        <p:spPr bwMode="auto">
          <a:xfrm>
            <a:off x="1682353" y="4766990"/>
            <a:ext cx="18732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Times New Roman" pitchFamily="18" charset="0"/>
                <a:cs typeface="Times New Roman" pitchFamily="18" charset="0"/>
              </a:rPr>
              <a:t>установлены иные нарушения в действиях (бездействии) организатора торгов, оператора электронной площадки, конкурсной или аукционной комиссии</a:t>
            </a:r>
          </a:p>
        </p:txBody>
      </p:sp>
      <p:sp>
        <p:nvSpPr>
          <p:cNvPr id="48" name="Скругленный прямоугольник 47">
            <a:hlinkClick r:id="rId3" action="ppaction://hlinksldjump"/>
          </p:cNvPr>
          <p:cNvSpPr/>
          <p:nvPr/>
        </p:nvSpPr>
        <p:spPr>
          <a:xfrm>
            <a:off x="1950542" y="2931393"/>
            <a:ext cx="1224458" cy="8011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доводы жалобы не обоснованы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>
            <a:hlinkClick r:id="rId3" action="ppaction://hlinksldjump"/>
          </p:cNvPr>
          <p:cNvSpPr/>
          <p:nvPr/>
        </p:nvSpPr>
        <p:spPr>
          <a:xfrm>
            <a:off x="75580" y="2931393"/>
            <a:ext cx="1368152" cy="18549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доводы жалобы не обоснованы, но установлены иные нарушения в действиях (бездействии)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1043608" y="2596009"/>
            <a:ext cx="0" cy="288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45" idx="1"/>
          </p:cNvCxnSpPr>
          <p:nvPr/>
        </p:nvCxnSpPr>
        <p:spPr>
          <a:xfrm flipV="1">
            <a:off x="1466602" y="4479082"/>
            <a:ext cx="360040" cy="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283807" y="1476028"/>
            <a:ext cx="0" cy="2967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3BA1C-7620-4BA1-9301-A2A081089D4B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Прекращение рассмотрения жалобы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11660" y="1488522"/>
            <a:ext cx="6120680" cy="970025"/>
          </a:xfrm>
          <a:prstGeom prst="roundRect">
            <a:avLst/>
          </a:prstGeom>
          <a:solidFill>
            <a:srgbClr val="FF7C8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Прекращение рассмотрения жалобы</a:t>
            </a:r>
          </a:p>
        </p:txBody>
      </p:sp>
      <p:sp>
        <p:nvSpPr>
          <p:cNvPr id="10" name="Выгнутая вниз стрелка 9">
            <a:hlinkClick r:id="rId2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>
            <a:hlinkClick r:id="rId3" action="ppaction://hlinksldjump"/>
          </p:cNvPr>
          <p:cNvSpPr/>
          <p:nvPr/>
        </p:nvSpPr>
        <p:spPr>
          <a:xfrm>
            <a:off x="107504" y="3378708"/>
            <a:ext cx="4032448" cy="20804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Антимонопольным органом принято решение относительно обжалуемых действий (бездействия) </a:t>
            </a:r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организатора </a:t>
            </a:r>
            <a:r>
              <a:rPr 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торгов, оператора электронной площадки, конкурсной или аукционной </a:t>
            </a:r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  <a:endParaRPr lang="ru-RU" sz="1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4932040" y="3378708"/>
            <a:ext cx="4032448" cy="210574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Наличие вступившего в законную силу судебного акта, в котором содержатся выводы о наличии или об отсутствии нарушения в обжалуемых действиях (бездействии) организатора торгов, оператора электронной площадки, конкурсной или аукционной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123728" y="2512448"/>
            <a:ext cx="484632" cy="86626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228184" y="2508525"/>
            <a:ext cx="484632" cy="86626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лыбающееся лицо 12">
            <a:hlinkClick r:id="rId4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408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3BA1C-7620-4BA1-9301-A2A081089D4B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Стадии рассмотрения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жалоб по статье 18.1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260" y="1546448"/>
            <a:ext cx="2232248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Предварительная стадия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991892"/>
            <a:ext cx="2232248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жалобы по существу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916015"/>
            <a:ext cx="2232248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Заключительная стадия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42816" y="1391580"/>
            <a:ext cx="4049464" cy="1224136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соответствия жалобы требованиям статьи 18.1;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и направлений уведомлений о назначении рассмотрения жалобы к рассмотрению.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2816" y="2991892"/>
            <a:ext cx="4049464" cy="91440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жалобы по существу Комиссией антимонопольного органа;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по жалобе.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42816" y="4206279"/>
            <a:ext cx="4049464" cy="233387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решения по жалобе;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решения заявителю и лицам, чьи действия (бездействие) обжаловались;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информации о принятом решении и предписании на сайте антимонопольного органа или на официальном сайте торгов в сети «Интернет».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7075762" y="1901193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3 рабочих дня</a:t>
            </a:r>
          </a:p>
        </p:txBody>
      </p:sp>
      <p:sp>
        <p:nvSpPr>
          <p:cNvPr id="11" name="TextBox 10"/>
          <p:cNvSpPr txBox="1"/>
          <p:nvPr/>
        </p:nvSpPr>
        <p:spPr>
          <a:xfrm rot="5400000">
            <a:off x="7576352" y="2525825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7 рабочих дней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8276604" y="3842755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10 рабочих дней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7092280" y="1391580"/>
            <a:ext cx="288032" cy="122413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7676728" y="1391580"/>
            <a:ext cx="288032" cy="251471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8291412" y="1391580"/>
            <a:ext cx="288032" cy="514857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0838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3BA1C-7620-4BA1-9301-A2A081089D4B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и обжалование решения и предписания антимонопольного органа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1196752"/>
            <a:ext cx="2376264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исполнения предписаний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8144" y="1196752"/>
            <a:ext cx="2376264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Обжалование в суд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2180" y="2492896"/>
            <a:ext cx="1507492" cy="648072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2492896"/>
            <a:ext cx="1507492" cy="648072"/>
          </a:xfrm>
          <a:prstGeom prst="roundRect">
            <a:avLst/>
          </a:prstGeom>
          <a:solidFill>
            <a:srgbClr val="FF33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исполнено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2492896"/>
            <a:ext cx="1761858" cy="64807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 физическое лицо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304" y="2492896"/>
            <a:ext cx="1689850" cy="64807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юридическое лицо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3768" y="3861048"/>
            <a:ext cx="1800200" cy="23253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предусмотрена частью 2.6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 19.5 КоАП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3861048"/>
            <a:ext cx="1761858" cy="23253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 общей юрисдикции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08304" y="3861048"/>
            <a:ext cx="1689850" cy="23253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Арбитражный суд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115616" y="1930714"/>
            <a:ext cx="484632" cy="48920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007248" y="1935256"/>
            <a:ext cx="484632" cy="48920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012160" y="1935256"/>
            <a:ext cx="484632" cy="48920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668597" y="1935256"/>
            <a:ext cx="484632" cy="48920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007248" y="3202754"/>
            <a:ext cx="484632" cy="586286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5498645" y="3214659"/>
            <a:ext cx="484632" cy="586286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910913" y="3214659"/>
            <a:ext cx="484632" cy="586286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лыбающееся лицо 19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0387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C3033A-AF68-4874-A0DC-2364568345D6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28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по результатам рассмотрения жалобы по существу</a:t>
            </a:r>
          </a:p>
        </p:txBody>
      </p:sp>
      <p:sp>
        <p:nvSpPr>
          <p:cNvPr id="19460" name="TextBox 37"/>
          <p:cNvSpPr txBox="1">
            <a:spLocks noChangeArrowheads="1"/>
          </p:cNvSpPr>
          <p:nvPr/>
        </p:nvSpPr>
        <p:spPr bwMode="auto">
          <a:xfrm>
            <a:off x="250825" y="5300663"/>
            <a:ext cx="86423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Решение или предписание комиссии антимонопольного органа может быть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обжаловано в судебном порядке в течение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трех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 месяцев со дня принятия решения или выдачи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предписания</a:t>
            </a:r>
          </a:p>
          <a:p>
            <a:pPr algn="just"/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Суд, в который надлежит обжаловать решение или предписание антимонопольного органа зависит от субъекта обжалования</a:t>
            </a:r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1196752"/>
            <a:ext cx="2664296" cy="936104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4077072"/>
            <a:ext cx="1368152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Организатор торгов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7744" y="4077072"/>
            <a:ext cx="1606092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Оператор электронной площадки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7944" y="4077072"/>
            <a:ext cx="1308667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Конкурсная комиссия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112" y="4077072"/>
            <a:ext cx="1368152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Аукционная комиссия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64288" y="4077072"/>
            <a:ext cx="1368152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Заявитель</a:t>
            </a:r>
          </a:p>
        </p:txBody>
      </p:sp>
      <p:sp>
        <p:nvSpPr>
          <p:cNvPr id="15" name="Двойные фигурные скобки 14"/>
          <p:cNvSpPr/>
          <p:nvPr/>
        </p:nvSpPr>
        <p:spPr>
          <a:xfrm rot="16200000">
            <a:off x="3995738" y="333375"/>
            <a:ext cx="1079500" cy="8280400"/>
          </a:xfrm>
          <a:prstGeom prst="bracePair">
            <a:avLst>
              <a:gd name="adj" fmla="val 66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283968" y="2204864"/>
            <a:ext cx="484632" cy="165618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3" name="TextBox 16"/>
          <p:cNvSpPr txBox="1">
            <a:spLocks noChangeArrowheads="1"/>
          </p:cNvSpPr>
          <p:nvPr/>
        </p:nvSpPr>
        <p:spPr bwMode="auto">
          <a:xfrm>
            <a:off x="4787900" y="2276475"/>
            <a:ext cx="143986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>
                <a:latin typeface="Times New Roman" pitchFamily="18" charset="0"/>
                <a:cs typeface="Times New Roman" pitchFamily="18" charset="0"/>
              </a:rPr>
              <a:t>В течение трех рабочих дней со дня принятия решения по жалобе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32240" y="1196752"/>
            <a:ext cx="2304256" cy="2592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сведений о таких решении, предписании на официальном сайте торгов или на сайте антимонопольного органа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6057876" y="1295052"/>
            <a:ext cx="484632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Улыбающееся лицо 35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Выгнутая вниз стрелка 36">
            <a:hlinkClick r:id="rId3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Предписание</a:t>
            </a:r>
          </a:p>
        </p:txBody>
      </p:sp>
      <p:sp>
        <p:nvSpPr>
          <p:cNvPr id="20483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E974A2-C878-4F33-8C6D-5CEF8F5B7511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29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91680" y="980728"/>
            <a:ext cx="5760640" cy="720080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предписаний</a:t>
            </a:r>
          </a:p>
          <a:p>
            <a:pPr algn="ctr">
              <a:defRPr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(перечень открытый)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 rot="5400000">
            <a:off x="4392612" y="-1936749"/>
            <a:ext cx="358775" cy="8642350"/>
          </a:xfrm>
          <a:prstGeom prst="leftBrac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4" y="2636911"/>
            <a:ext cx="3672408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совершении действий, направленных на устранение нарушений порядка организации, проведения торгов, продажи государственного или муниципального имущества (далее – торги)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2" y="2636911"/>
            <a:ext cx="3312368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совершении действий, направленных на устранение нарушений порядка заключения договоров по результатам торгов или в случае признания торгов несостоявшимися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5517232"/>
            <a:ext cx="2592288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отмене протоколов, составленных в ходе проведения торгов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856" y="5517232"/>
            <a:ext cx="2592288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внесении изменений в документацию о торгах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5517232"/>
            <a:ext cx="2592288" cy="720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аннулировании торгов</a:t>
            </a:r>
          </a:p>
        </p:txBody>
      </p:sp>
      <p:sp>
        <p:nvSpPr>
          <p:cNvPr id="12" name="Улыбающееся лицо 11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низ стрелка 12">
            <a:hlinkClick r:id="rId3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4221088"/>
            <a:ext cx="1849930" cy="46166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числе: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4283968" y="1772816"/>
            <a:ext cx="576064" cy="33033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4392612" y="-352424"/>
            <a:ext cx="358775" cy="8642350"/>
          </a:xfrm>
          <a:prstGeom prst="leftBrac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endCxn id="0" idx="0"/>
          </p:cNvCxnSpPr>
          <p:nvPr/>
        </p:nvCxnSpPr>
        <p:spPr>
          <a:xfrm flipH="1">
            <a:off x="1476375" y="4724400"/>
            <a:ext cx="3095625" cy="792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0" idx="0"/>
          </p:cNvCxnSpPr>
          <p:nvPr/>
        </p:nvCxnSpPr>
        <p:spPr>
          <a:xfrm>
            <a:off x="4572000" y="4724400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0" idx="0"/>
          </p:cNvCxnSpPr>
          <p:nvPr/>
        </p:nvCxnSpPr>
        <p:spPr>
          <a:xfrm>
            <a:off x="4572000" y="4724400"/>
            <a:ext cx="3024188" cy="792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0" y="4445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endParaRPr 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Box 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9720" y="980728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Предмет рассмотрения антимонопольным органом жалоб, поданных по статье 18.1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Объект рассмотрения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жалоб по статье 18.1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Законодательство Российской Федерации в части проведения торгов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Торги, информация о которых подлежит размещению на официальном сайте в сети «Интернет»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Субъекты, участвующие в рассмотрении жалобы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Процедуры, подлежащие обжалованию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Права и обязанности лиц, участвующих в рассмотрении жалобы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Сроки подачи жалоб в антимонопольный орган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Содержание жалобы в антимонопольный орган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Основания для возврата жалобы заявителю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Порядок рассмотрения жалобы по статье 18.1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Принятие решения по результатам рассмотрения жалобы по существу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Прекращение рассмотрения жалобы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Стадии рассмотрения жалоб по статье 18.1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Контроль и обжалование решения и предписания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Решение по результатам рассмотрения жалобы по существу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Предписание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Порядок обжалования и рассмотрения жалоб на торги, проводимые в соответствии с Федеральным законом от 21.12.2001 № 178-ФЗ «О приватизации государственного и муниципального имущества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Формы торгов, проводимых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в соответствии с Федеральным законом от 21.12.2001 № 178-ФЗ «О приватизации государственного и муниципального имущества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»</a:t>
            </a:r>
            <a:endParaRPr lang="ru-RU" sz="1400" b="1" dirty="0" smtClean="0">
              <a:latin typeface="Times New Roman" pitchFamily="18" charset="0"/>
              <a:cs typeface="Times New Roman" pitchFamily="18" charset="0"/>
              <a:hlinkClick r:id="rId22" action="ppaction://hlinksldjump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Особенности рассмотрения жалоб на проведение торгов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в соответствии с Федеральным законом от 21.12.2001 № 178-ФЗ «О приватизации государственного и муниципального имущества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3" action="ppaction://hlinksldjump"/>
              </a:rPr>
              <a:t>Обжалование действий (бездействия) продавца государственного или муниципального имущества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  <a:hlinkClick r:id="rId24" action="ppaction://hlinksldjump"/>
              </a:rPr>
              <a:t>Жалоба на действия (бездействие) продавца государственного или муниципального имущества в иных случаях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A1DBF6-69AA-4C9D-9BD0-CF43BF8B2EA7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3</a:t>
            </a:fld>
            <a:endParaRPr lang="ru-RU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Содержание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269873"/>
            <a:ext cx="773941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Антимонопольный орган рассматривает жалобы на действия (бездействие) продавца государственного или муниципального имущества и (или) организатора продажи государственного или муниципального имущества, проводимой в электронной форме, при проведении продажи государственного или муниципального имущества в соответствии с Федеральным законом от 21 декабря 2001 года N 178-ФЗ "О приватизации государственного и муниципального имущества" в порядке, установленном статьей 18.1 Закона о защите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конкуренции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обжалования и рассмотрения жалоб на торги, проводимые в соответствии с Федеральным законом от 21.12.2001 № 178-ФЗ «О приватизации государственного и муниципального имущества»</a:t>
            </a:r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6B1186-A532-475D-9E4B-74B65BCF22C8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30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низ стрелка 5">
            <a:hlinkClick r:id="rId3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268760"/>
            <a:ext cx="74566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 приватизацией государственного и муниципального имущества понимается возмездное отчуждение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находящегося в собственности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Российской Федерации, субъектов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Российской Федерации, муниципальных образований, в собственность физических и (или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юридических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лиц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3458401">
            <a:off x="8803" y="1404884"/>
            <a:ext cx="9144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3458401">
            <a:off x="15080" y="3720615"/>
            <a:ext cx="914400" cy="9144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3BA1C-7620-4BA1-9301-A2A081089D4B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Формы торгов, проводимых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Федеральным законом от 21.12.2001 № 178-ФЗ 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приватизации государственного и муниципального имущества»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980728"/>
            <a:ext cx="7488832" cy="64807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Торги в соответствии с Федеральным законом от 21.12.2001 № 178-ФЗ 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приватизации государственного и муниципального имущества»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183160"/>
            <a:ext cx="2304256" cy="14738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Продажа государственного или муниципального имущества на аукционе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39344" y="2183160"/>
            <a:ext cx="2304256" cy="14738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Продажа акций открытых акционерных обществ на специализированном аукционе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224" y="2183160"/>
            <a:ext cx="2304256" cy="14738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Продажа акций открытого акционерного общества, долей в уставном капитале общества с ограниченной ответственностью на конкурсе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29780" y="4043412"/>
            <a:ext cx="2304256" cy="14738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Продажа государственного или муниципального имущества посредством публичного предложения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4052292"/>
            <a:ext cx="2304256" cy="14738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Продажа акций открытого акционерного общества по результатам доверительного управления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153716" y="1772816"/>
            <a:ext cx="576064" cy="33033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83968" y="1760048"/>
            <a:ext cx="576064" cy="33033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452320" y="1784208"/>
            <a:ext cx="576064" cy="33033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593876" y="1852824"/>
            <a:ext cx="576064" cy="208023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868144" y="1840000"/>
            <a:ext cx="576064" cy="208023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лыбающееся лицо 15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6110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3BA1C-7620-4BA1-9301-A2A081089D4B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Особенности рассмотрения жалоб на проведение торгов в соответствии с Федеральным законом от 21.12.2001 № 178-ФЗ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" y="1052736"/>
            <a:ext cx="91440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Обжалование действий (бездействия) продавца государственного или муниципального имущества допускается в течение пяти рабочих дней.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рассмотрения жалобы составляет 5 рабочих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дней.</a:t>
            </a:r>
          </a:p>
          <a:p>
            <a:pPr marL="457200" indent="-457200" algn="just">
              <a:buAutoNum type="arabicPeriod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случае, если жалоба на действия (бездействие) продавца государственного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(или) организатора продажи рассматривается до даты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подачи заявок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торгах (заявок на участие в продаже при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продажи государственного или муниципального имущества посредством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публичного предложения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продажи без объявления цены), комиссия антимонопольного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вправе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решение о выдаче предписания.</a:t>
            </a:r>
          </a:p>
          <a:p>
            <a:endParaRPr lang="ru-RU" sz="2000" dirty="0"/>
          </a:p>
        </p:txBody>
      </p:sp>
      <p:sp>
        <p:nvSpPr>
          <p:cNvPr id="7" name="Улыбающееся лицо 6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84971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67550" y="7594600"/>
            <a:ext cx="2133600" cy="304800"/>
          </a:xfrm>
          <a:noFill/>
        </p:spPr>
        <p:txBody>
          <a:bodyPr/>
          <a:lstStyle/>
          <a:p>
            <a:fld id="{03D3213B-C047-4B9B-BA47-96476BCDBC88}" type="slidenum">
              <a:rPr lang="ru-RU" smtClean="0">
                <a:ea typeface="ＭＳ Ｐゴシック" pitchFamily="34" charset="-128"/>
              </a:rPr>
              <a:pPr/>
              <a:t>33</a:t>
            </a:fld>
            <a:endParaRPr lang="ru-RU" smtClean="0">
              <a:ea typeface="ＭＳ Ｐゴシック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4686" y="2092538"/>
            <a:ext cx="5400675" cy="287337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15361" y="2081425"/>
            <a:ext cx="1296988" cy="29845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4984" y="2694614"/>
            <a:ext cx="1224136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14686" y="2092538"/>
            <a:ext cx="0" cy="8763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15584" y="2714347"/>
            <a:ext cx="2088232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5 </a:t>
            </a: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дней со дня подписания протокола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74" y="2081425"/>
            <a:ext cx="1331912" cy="1163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Размещение в сети «Интернет» не предусмотрено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03350" y="4441824"/>
            <a:ext cx="5400675" cy="28892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025" y="4430712"/>
            <a:ext cx="1296988" cy="30003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5044840"/>
            <a:ext cx="1224136" cy="9098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03350" y="4441824"/>
            <a:ext cx="0" cy="8778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56648" y="5044840"/>
            <a:ext cx="1497855" cy="14842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протокола о признании претендентов участниками торгов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сети «Интернет»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04248" y="5064572"/>
            <a:ext cx="2088232" cy="890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5 </a:t>
            </a: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дней со дня подведения итогов торгов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438" y="4430712"/>
            <a:ext cx="1331912" cy="1163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Предусмотрено размещение </a:t>
            </a:r>
          </a:p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сети «Интернет»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36866" y="2530900"/>
            <a:ext cx="1562693" cy="11232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Подписание протокола о признании претендентов участниками торгов</a:t>
            </a:r>
          </a:p>
        </p:txBody>
      </p:sp>
      <p:cxnSp>
        <p:nvCxnSpPr>
          <p:cNvPr id="34" name="Прямая соединительная линия 33"/>
          <p:cNvCxnSpPr>
            <a:stCxn id="9" idx="1"/>
          </p:cNvCxnSpPr>
          <p:nvPr/>
        </p:nvCxnSpPr>
        <p:spPr>
          <a:xfrm flipH="1" flipV="1">
            <a:off x="6800851" y="2231141"/>
            <a:ext cx="14733" cy="7581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479305" y="2530900"/>
            <a:ext cx="1562693" cy="11232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Подписание протокола об итогах торгов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532807" y="5046402"/>
            <a:ext cx="1497855" cy="14842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протокола об итогах торгов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сети «Интернет»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037361" y="2092538"/>
            <a:ext cx="0" cy="8763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30788" y="4430712"/>
            <a:ext cx="0" cy="10572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Улыбающееся лицо 23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18" idx="1"/>
            <a:endCxn id="11" idx="3"/>
          </p:cNvCxnSpPr>
          <p:nvPr/>
        </p:nvCxnSpPr>
        <p:spPr>
          <a:xfrm flipH="1" flipV="1">
            <a:off x="6804025" y="4586287"/>
            <a:ext cx="223" cy="9233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Правая фигурная скобка 27"/>
          <p:cNvSpPr/>
          <p:nvPr/>
        </p:nvSpPr>
        <p:spPr>
          <a:xfrm rot="16200000">
            <a:off x="5730663" y="1022349"/>
            <a:ext cx="381523" cy="175885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162498" y="1375536"/>
            <a:ext cx="151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рабочих дней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20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Обжалование действий (бездействия) продавца государственного или муниципального имущества и (или) организатора продажи</a:t>
            </a:r>
          </a:p>
        </p:txBody>
      </p:sp>
      <p:sp>
        <p:nvSpPr>
          <p:cNvPr id="31" name="Правая фигурная скобка 30"/>
          <p:cNvSpPr/>
          <p:nvPr/>
        </p:nvSpPr>
        <p:spPr>
          <a:xfrm rot="16200000">
            <a:off x="5719327" y="3343273"/>
            <a:ext cx="381523" cy="175885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151162" y="3696460"/>
            <a:ext cx="151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рабочих дней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Знак запрета 37"/>
          <p:cNvSpPr/>
          <p:nvPr/>
        </p:nvSpPr>
        <p:spPr>
          <a:xfrm>
            <a:off x="7006655" y="1714090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64054" y="1441120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Знак запрета 39"/>
          <p:cNvSpPr/>
          <p:nvPr/>
        </p:nvSpPr>
        <p:spPr>
          <a:xfrm>
            <a:off x="7041924" y="4122715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99323" y="3849745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Номер слайда 23"/>
          <p:cNvSpPr txBox="1">
            <a:spLocks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fld id="{60883B5B-E788-4C83-9ABB-9E0E539639B1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33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13966" y="1728973"/>
            <a:ext cx="5400675" cy="28892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14641" y="1717860"/>
            <a:ext cx="1296988" cy="300038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4264" y="2331703"/>
            <a:ext cx="1224136" cy="549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13966" y="1728973"/>
            <a:ext cx="0" cy="87788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14864" y="2351435"/>
            <a:ext cx="1872208" cy="9398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5 </a:t>
            </a: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дней со дня подписания протокола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054" y="1717860"/>
            <a:ext cx="1331912" cy="1163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Размещение в сети «Интернет» не предусмотрено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61319" y="4379845"/>
            <a:ext cx="5400675" cy="287337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1994" y="4368732"/>
            <a:ext cx="1296988" cy="29845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61617" y="4981927"/>
            <a:ext cx="1224136" cy="9098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Объявление торгов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861994" y="4090920"/>
            <a:ext cx="0" cy="890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61319" y="4379845"/>
            <a:ext cx="0" cy="8763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114617" y="4981927"/>
            <a:ext cx="1497855" cy="14842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Размещение протокола о признании претендентов участниками торгов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сети «Интернет»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62217" y="5001659"/>
            <a:ext cx="1872208" cy="890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5 </a:t>
            </a: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дней со дня подведения итогов торгов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9407" y="4368732"/>
            <a:ext cx="1331912" cy="1163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Предусмотрено размещение </a:t>
            </a:r>
          </a:p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сети «Интернет»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36146" y="2167989"/>
            <a:ext cx="1562693" cy="11232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Подписание протокола о признании претендентов участниками торгов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036641" y="1728973"/>
            <a:ext cx="0" cy="87788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88757" y="4368732"/>
            <a:ext cx="0" cy="10572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803529" y="1487673"/>
            <a:ext cx="0" cy="890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593" name="Номер слайда 2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883B5B-E788-4C83-9ABB-9E0E539639B1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34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4" name="Улыбающееся лицо 23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Жалоба на действия (бездействие) продавца государственного или муниципального имущества и (или) организатора продажи, связанные с признанием претендентов участниками торгов (участниками продажи при проведении продажи государственного или муниципального имущества посредством публичного предложения или продажи без объявления цены) или с отказом в таком признании</a:t>
            </a:r>
          </a:p>
        </p:txBody>
      </p:sp>
      <p:sp>
        <p:nvSpPr>
          <p:cNvPr id="30" name="Знак запрета 29"/>
          <p:cNvSpPr/>
          <p:nvPr/>
        </p:nvSpPr>
        <p:spPr>
          <a:xfrm>
            <a:off x="6995319" y="1385279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52718" y="1112309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Знак запрета 31"/>
          <p:cNvSpPr/>
          <p:nvPr/>
        </p:nvSpPr>
        <p:spPr>
          <a:xfrm>
            <a:off x="7064624" y="4036151"/>
            <a:ext cx="914400" cy="9144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22023" y="3763181"/>
            <a:ext cx="199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подлежит рассмотрению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авая фигурная скобка 33"/>
          <p:cNvSpPr/>
          <p:nvPr/>
        </p:nvSpPr>
        <p:spPr>
          <a:xfrm rot="16200000">
            <a:off x="5730663" y="721081"/>
            <a:ext cx="381523" cy="175885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162498" y="1063361"/>
            <a:ext cx="151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рабочих дней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авая фигурная скобка 35"/>
          <p:cNvSpPr/>
          <p:nvPr/>
        </p:nvSpPr>
        <p:spPr>
          <a:xfrm rot="16200000">
            <a:off x="5791310" y="3299930"/>
            <a:ext cx="381523" cy="1758853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223145" y="3653117"/>
            <a:ext cx="1517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 рабочих дней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971550" y="2708275"/>
            <a:ext cx="73453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en-US" sz="20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www.mo.fas.gov.ru</a:t>
            </a:r>
            <a:endParaRPr lang="ru-RU" sz="4000" b="1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Предмет рассмотрения антимонопольным органом жалоб, поданных по статье 18.1</a:t>
            </a:r>
          </a:p>
        </p:txBody>
      </p:sp>
      <p:sp>
        <p:nvSpPr>
          <p:cNvPr id="6147" name="TextBox 29"/>
          <p:cNvSpPr txBox="1">
            <a:spLocks noChangeArrowheads="1"/>
          </p:cNvSpPr>
          <p:nvPr/>
        </p:nvSpPr>
        <p:spPr bwMode="auto">
          <a:xfrm>
            <a:off x="125413" y="1196975"/>
            <a:ext cx="901858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правилам указанной статьи антимонопольный орган рассматривает жалобы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Федерации, признаны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несостоявшимися.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Исключения: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Жалобы, </a:t>
            </a:r>
            <a:r>
              <a:rPr lang="ru-RU" sz="1800" i="1" u="sng" dirty="0">
                <a:latin typeface="Times New Roman" pitchFamily="18" charset="0"/>
                <a:cs typeface="Times New Roman" pitchFamily="18" charset="0"/>
              </a:rPr>
              <a:t>рассмотрение которых предусмотрено законодательством Российской Федерации о размещении заказов на поставки товаров, выполнение работ, оказание услуг для государственных и муниципальных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нужд.</a:t>
            </a:r>
          </a:p>
          <a:p>
            <a:pPr marL="457200" indent="-457200" algn="just">
              <a:buAutoNum type="arabicPeriod"/>
            </a:pPr>
            <a:endParaRPr lang="ru-RU" sz="1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Торги, по результатам которых заключение договоров осуществляется лицом, не являющемся организатором таких торгов.</a:t>
            </a:r>
          </a:p>
          <a:p>
            <a:pPr algn="just"/>
            <a:endParaRPr lang="ru-RU" sz="18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6E8CFBE-7C72-4579-AC34-0B30132F0D51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4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" name="Улыбающееся лицо 4">
            <a:hlinkClick r:id="rId3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4698F0-DEAB-4966-AE08-9DD5EBE6F76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 рассмотрения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антимонопольным органом жалоб, 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поданных по статье 18.1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1094780"/>
            <a:ext cx="684076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Торги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1600" y="3284984"/>
            <a:ext cx="3240360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Обязательные в соответствии с законодательством Российской Федерации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3284984"/>
            <a:ext cx="3240360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 обязательные в соответствии с законодательством Российской Федерации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349464" y="2024652"/>
            <a:ext cx="484632" cy="1245480"/>
          </a:xfrm>
          <a:prstGeom prst="downArrow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949864" y="2024652"/>
            <a:ext cx="484632" cy="1245480"/>
          </a:xfrm>
          <a:prstGeom prst="downArrow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3491880" y="5085184"/>
            <a:ext cx="1800200" cy="144016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18.1</a:t>
            </a:r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4183025" y="1237687"/>
            <a:ext cx="392514" cy="6840761"/>
          </a:xfrm>
          <a:prstGeom prst="lef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лыбающееся лицо 15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7076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B8230-E3D9-43CB-97A3-A522C536E9C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 рассмотрения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антимонопольным органом жалоб, 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поданных по статье 18.1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>
            <a:hlinkClick r:id="rId2" action="ppaction://hlinksldjump"/>
          </p:cNvPr>
          <p:cNvSpPr/>
          <p:nvPr/>
        </p:nvSpPr>
        <p:spPr>
          <a:xfrm>
            <a:off x="2015716" y="1187461"/>
            <a:ext cx="5112568" cy="657363"/>
          </a:xfrm>
          <a:prstGeom prst="flowChartAlternateProcess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Торги</a:t>
            </a:r>
            <a:endParaRPr lang="ru-RU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>
            <a:hlinkClick r:id="rId2" action="ppaction://hlinksldjump"/>
          </p:cNvPr>
          <p:cNvSpPr/>
          <p:nvPr/>
        </p:nvSpPr>
        <p:spPr>
          <a:xfrm>
            <a:off x="611560" y="2636912"/>
            <a:ext cx="2664296" cy="57606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Торги по покупке</a:t>
            </a:r>
          </a:p>
        </p:txBody>
      </p:sp>
      <p:sp>
        <p:nvSpPr>
          <p:cNvPr id="8" name="Блок-схема: альтернативный процесс 7">
            <a:hlinkClick r:id="rId3" action="ppaction://hlinksldjump"/>
          </p:cNvPr>
          <p:cNvSpPr/>
          <p:nvPr/>
        </p:nvSpPr>
        <p:spPr>
          <a:xfrm>
            <a:off x="5508104" y="2636912"/>
            <a:ext cx="2664296" cy="57606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Торги по продаже</a:t>
            </a:r>
          </a:p>
        </p:txBody>
      </p:sp>
      <p:sp>
        <p:nvSpPr>
          <p:cNvPr id="9" name="Блок-схема: альтернативный процесс 8">
            <a:hlinkClick r:id="rId2" action="ppaction://hlinksldjump"/>
          </p:cNvPr>
          <p:cNvSpPr/>
          <p:nvPr/>
        </p:nvSpPr>
        <p:spPr>
          <a:xfrm>
            <a:off x="576660" y="3717032"/>
            <a:ext cx="2664296" cy="165618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закон от 18.07.2011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223-ФЗ</a:t>
            </a:r>
          </a:p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«О закупках товаров, работ, услуг отдельными видами юридических лиц»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120828" y="1858966"/>
            <a:ext cx="484632" cy="77794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318464" y="1859005"/>
            <a:ext cx="484632" cy="77794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120828" y="3212976"/>
            <a:ext cx="484632" cy="50405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3131840" y="5772472"/>
            <a:ext cx="2880319" cy="72008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18.1</a:t>
            </a: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431002" y="1098615"/>
            <a:ext cx="281997" cy="883120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>
            <a:hlinkClick r:id="rId4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6355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133288" y="3178588"/>
            <a:ext cx="2843808" cy="2626676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Торги по продаже права владения 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пользования 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муниципальным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имуществом в соответствии со статьёй 17.1 Федерального закона от 26.07.2006 № 135-ФЗ «О защите конкуренции»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приказ ФАС Росси от 10.02.2010 г. № 67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" name="Блок-схема: альтернативный процесс 33">
            <a:hlinkClick r:id="rId3" action="ppaction://hlinksldjump"/>
          </p:cNvPr>
          <p:cNvSpPr/>
          <p:nvPr/>
        </p:nvSpPr>
        <p:spPr>
          <a:xfrm>
            <a:off x="3301132" y="3178588"/>
            <a:ext cx="2664296" cy="2626675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Торги, проводимые в соответствии с отраслевым законодательством (конкурсы и аукционы)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Блок-схема: альтернативный процесс 36">
            <a:hlinkClick r:id="rId4" action="ppaction://hlinksldjump"/>
          </p:cNvPr>
          <p:cNvSpPr/>
          <p:nvPr/>
        </p:nvSpPr>
        <p:spPr>
          <a:xfrm>
            <a:off x="6199460" y="3178588"/>
            <a:ext cx="2783036" cy="2626675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Приватизация государственного или муниципального имущества</a:t>
            </a:r>
          </a:p>
        </p:txBody>
      </p:sp>
      <p:sp>
        <p:nvSpPr>
          <p:cNvPr id="7174" name="Номер слайда 716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593DE1-F19D-4763-A99A-585C699AC140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7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7181" name="Прямоугольник 8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 рассмотрения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антимонопольным органом жалоб, </a:t>
            </a:r>
            <a:b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поданных по статье 18.1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лыбающееся лицо 9">
            <a:hlinkClick r:id="rId5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>
            <a:hlinkClick r:id="rId3" action="ppaction://hlinksldjump"/>
          </p:cNvPr>
          <p:cNvSpPr/>
          <p:nvPr/>
        </p:nvSpPr>
        <p:spPr>
          <a:xfrm>
            <a:off x="133288" y="1196752"/>
            <a:ext cx="8849207" cy="57606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Торги по продаже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1312876" y="1772816"/>
            <a:ext cx="484632" cy="140577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90964" y="1772816"/>
            <a:ext cx="484632" cy="140577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7348662" y="1773994"/>
            <a:ext cx="484632" cy="1404593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гнутая вниз стрелка 15">
            <a:hlinkClick r:id="rId6" action="ppaction://hlinksldjump"/>
          </p:cNvPr>
          <p:cNvSpPr/>
          <p:nvPr/>
        </p:nvSpPr>
        <p:spPr>
          <a:xfrm rot="10800000">
            <a:off x="107504" y="6381328"/>
            <a:ext cx="288032" cy="155456"/>
          </a:xfrm>
          <a:prstGeom prst="curvedUpArrow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Законодательство Российской Федерации в части проведения торгов</a:t>
            </a:r>
          </a:p>
        </p:txBody>
      </p:sp>
      <p:sp>
        <p:nvSpPr>
          <p:cNvPr id="8195" name="Номер слайда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3146F-4A96-4023-8B2E-13A387054B8E}" type="slidenum">
              <a:rPr lang="ru-RU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pPr/>
              <a:t>8</a:t>
            </a:fld>
            <a:endParaRPr lang="ru-RU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225808"/>
              </p:ext>
            </p:extLst>
          </p:nvPr>
        </p:nvGraphicFramePr>
        <p:xfrm>
          <a:off x="73695" y="904088"/>
          <a:ext cx="8929439" cy="542494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50719"/>
                <a:gridCol w="1999772"/>
                <a:gridCol w="3778948"/>
              </a:tblGrid>
              <a:tr h="29772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447 Гражданского кодекса Российской Федерации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23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Закон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Нормы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Область применения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699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Земельный 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кодекс Российской</a:t>
                      </a:r>
                      <a:r>
                        <a:rPr lang="ru-RU" sz="13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Федерации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Российской Федерации от 11.11.2002 № 808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Глава </a:t>
                      </a:r>
                      <a:r>
                        <a:rPr lang="en-US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Земельного кодекса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распоряжение земельными участками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349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Градостроительный 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кодекс </a:t>
                      </a:r>
                    </a:p>
                    <a:p>
                      <a:pPr algn="ctr" fontAlgn="ctr"/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Российской Федерации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статья 46.3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оговор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 развитии застроенной территории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585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Водный кодекс, Постановление Правительства Российской Федерации от 14.04.2007 № 230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статья 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аключение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договора водопользования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1189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Лесной 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кодекс Российской</a:t>
                      </a:r>
                      <a:r>
                        <a:rPr lang="ru-RU" sz="13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Федерации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статья 79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Продаже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права на заключение договора аренды лесного участка, находящегося в государственной или муниципальной собственности, или права на заключение договора купли-продажи лесных насаждений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699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Жилищный 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кодекс Российской Федерации,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Российской Федерации от 06.02.2006 № 75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lang="en-US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ткрытый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конкурс по отбору управляющей организации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530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13.03.2006</a:t>
                      </a:r>
                      <a:r>
                        <a:rPr lang="ru-RU" sz="13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13-ФЗ «О рекламе»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статья 18 Федерального закона от 13.03.2006 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38-ФЗ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Торги на право установки и эксплуатации рекламной конструкции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699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закон от 21.07.2005 </a:t>
                      </a:r>
                      <a:b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115-ФЗ «О концессионных соглашениях»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Глава 3 Федерального закона от 21.07.2005 </a:t>
                      </a: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3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115-ФЗ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Конкурс на право заключения концессионного соглашения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</a:tbl>
          </a:graphicData>
        </a:graphic>
      </p:graphicFrame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DAFEE-0E81-459E-9813-124201B487E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35265"/>
              </p:ext>
            </p:extLst>
          </p:nvPr>
        </p:nvGraphicFramePr>
        <p:xfrm>
          <a:off x="163959" y="990417"/>
          <a:ext cx="8929439" cy="50211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50719"/>
                <a:gridCol w="1999772"/>
                <a:gridCol w="3778948"/>
              </a:tblGrid>
              <a:tr h="23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/>
                        <a:t>Закон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/>
                        <a:t>Нормы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/>
                        <a:t>Область применения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550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от 21.12.2001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178-ФЗ «О приватизации»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Глава </a:t>
                      </a:r>
                      <a:r>
                        <a:rPr lang="en-US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Федерального закона от 21.12.2001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178-ФЗ «О приватизации»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Возмездное отчуждение имущества, находящегося в собственности Российской Федерации (далее - федеральное имущество), субъектов Российской Федерации, муниципальных образований, в собственность физических и (или) юридических лиц</a:t>
                      </a:r>
                    </a:p>
                  </a:txBody>
                  <a:tcPr marL="6819" marR="6819" marT="6819" marB="0" anchor="ctr"/>
                </a:tc>
              </a:tr>
              <a:tr h="349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от 26.07.2006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135-ФЗ «О защите конкуренции», приказ ФАС России от 10.02.2010 г.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67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17.1 Федерального закона от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26.07.2006 </a:t>
                      </a:r>
                      <a:b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135-ФЗ «О защите конкуренции»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Продажа права владения и пользования муниципальным имуществом</a:t>
                      </a:r>
                    </a:p>
                  </a:txBody>
                  <a:tcPr marL="6819" marR="6819" marT="6819" marB="0" anchor="ctr"/>
                </a:tc>
              </a:tr>
              <a:tr h="585637"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от 18.07.2011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223-ФЗ</a:t>
                      </a:r>
                    </a:p>
                    <a:p>
                      <a:pPr 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 закупках товаров, работ, услуг отдельными видами юридических лиц</a:t>
                      </a:r>
                      <a:r>
                        <a:rPr lang="ru-RU" sz="12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4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Федерального закона от 18.07.2011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223-ФЗ</a:t>
                      </a:r>
                    </a:p>
                    <a:p>
                      <a:pPr algn="ctr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 закупках товаров, работ, услуг отдельными видами юридических лиц</a:t>
                      </a:r>
                      <a:r>
                        <a:rPr lang="ru-RU" sz="12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Государственные корпорации и компании, субъекты естественных монополий и иные субъекты, указанные в статье 2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Федерального закона от 18.07.2011 </a:t>
                      </a:r>
                      <a:b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223-ФЗ</a:t>
                      </a:r>
                    </a:p>
                    <a:p>
                      <a:pPr algn="just"/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 закупках товаров, работ, услуг отдельными видами юридических лиц</a:t>
                      </a:r>
                      <a:r>
                        <a:rPr lang="ru-RU" sz="1200" b="1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306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25.12.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 № 284-ФЗ «О передаче прав на единые технологии»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Глава 2 Федерального закона от 25.12.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 № 284-ФЗ «О передаче прав на единые технологии»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Отношения по распоряжению правами на единые технологии гражданского, военного, специального или двойного назначения, которые принадлежат Российской Федерации или субъекту Российской Федерации либо совместно Российской Федерации или субъекту Российской Федерации и иным лицам, путем их передачи на основе проведения конкурсов или аукционов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  <a:tr h="306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02.10.2007 № 229-ФЗ «Об исполнительном производстве»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Глава 9 Федерального закона от 02.10.2007 № 229-ФЗ «Об исполнительном производстве»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на торгах имущества должника, в том числе имущественных прав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19" marR="6819" marT="6819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Законодательство Российской Федерации в части проведения торгов</a:t>
            </a:r>
          </a:p>
        </p:txBody>
      </p:sp>
      <p:sp>
        <p:nvSpPr>
          <p:cNvPr id="7" name="Улыбающееся лицо 6">
            <a:hlinkClick r:id="rId2" action="ppaction://hlinksldjump"/>
          </p:cNvPr>
          <p:cNvSpPr/>
          <p:nvPr/>
        </p:nvSpPr>
        <p:spPr>
          <a:xfrm>
            <a:off x="8734425" y="6237288"/>
            <a:ext cx="409575" cy="3651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23016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emlya_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Zemlya_1</Template>
  <TotalTime>3048</TotalTime>
  <Words>3235</Words>
  <Application>Microsoft Office PowerPoint</Application>
  <PresentationFormat>Экран (4:3)</PresentationFormat>
  <Paragraphs>447</Paragraphs>
  <Slides>35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Zemlya_1</vt:lpstr>
      <vt:lpstr>Презентация PowerPoint</vt:lpstr>
      <vt:lpstr>Презентация PowerPoint</vt:lpstr>
      <vt:lpstr>Содержание</vt:lpstr>
      <vt:lpstr>Предмет рассмотрения антимонопольным органом жалоб, поданных по статье 18.1</vt:lpstr>
      <vt:lpstr>Презентация PowerPoint</vt:lpstr>
      <vt:lpstr>Презентация PowerPoint</vt:lpstr>
      <vt:lpstr>Презентация PowerPoint</vt:lpstr>
      <vt:lpstr>Законодательство Российской Федерации в части проведения торгов</vt:lpstr>
      <vt:lpstr>Законодательство Российской Федерации в части проведения торгов</vt:lpstr>
      <vt:lpstr>Законодательство Российской Федерации в части проведения торгов</vt:lpstr>
      <vt:lpstr>Торги, информация о которых подлежит размещению на  официальном сайте торгов в сети «Интернет»</vt:lpstr>
      <vt:lpstr>Субъекты, участвующие в рассмотрении жалоб по статье 18.1</vt:lpstr>
      <vt:lpstr>Заявители</vt:lpstr>
      <vt:lpstr>Лица, чьи действия обжалуются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 подачи жалоб в антимонопольный орган</vt:lpstr>
      <vt:lpstr>Сроки подачи жалоб в антимонопольный орган</vt:lpstr>
      <vt:lpstr>Содержание жалобы на торги в антимонопольный орган</vt:lpstr>
      <vt:lpstr>Презентация PowerPoint</vt:lpstr>
      <vt:lpstr>Порядок рассмотрения жалобы по статье 18.1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Предписание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Админ</cp:lastModifiedBy>
  <cp:revision>156</cp:revision>
  <cp:lastPrinted>2012-04-10T17:17:04Z</cp:lastPrinted>
  <dcterms:created xsi:type="dcterms:W3CDTF">2011-07-04T05:45:49Z</dcterms:created>
  <dcterms:modified xsi:type="dcterms:W3CDTF">2012-05-14T11:24:09Z</dcterms:modified>
</cp:coreProperties>
</file>