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327" r:id="rId3"/>
    <p:sldId id="385" r:id="rId4"/>
    <p:sldId id="361" r:id="rId5"/>
    <p:sldId id="380"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Lst>
  <p:sldSz cx="9144000" cy="6858000" type="screen4x3"/>
  <p:notesSz cx="6797675" cy="9926638"/>
  <p:defaultTextStyle>
    <a:defPPr>
      <a:defRPr lang="ru-RU"/>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7C80"/>
    <a:srgbClr val="FF3300"/>
    <a:srgbClr val="FF0066"/>
    <a:srgbClr val="50FA85"/>
    <a:srgbClr val="008080"/>
    <a:srgbClr val="0066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380" autoAdjust="0"/>
  </p:normalViewPr>
  <p:slideViewPr>
    <p:cSldViewPr>
      <p:cViewPr varScale="1">
        <p:scale>
          <a:sx n="75" d="100"/>
          <a:sy n="75" d="100"/>
        </p:scale>
        <p:origin x="-10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1" y="0"/>
            <a:ext cx="2945341" cy="495696"/>
          </a:xfrm>
          <a:prstGeom prst="rect">
            <a:avLst/>
          </a:prstGeom>
          <a:noFill/>
          <a:ln w="9525">
            <a:noFill/>
            <a:miter lim="800000"/>
            <a:headEnd/>
            <a:tailEnd/>
          </a:ln>
          <a:effectLst/>
        </p:spPr>
        <p:txBody>
          <a:bodyPr vert="horz" wrap="square" lIns="93143" tIns="46571" rIns="93143" bIns="46571" numCol="1" anchor="t" anchorCtr="0" compatLnSpc="1">
            <a:prstTxWarp prst="textNoShape">
              <a:avLst/>
            </a:prstTxWarp>
          </a:bodyPr>
          <a:lstStyle>
            <a:lvl1pPr defTabSz="931577">
              <a:defRPr sz="1200">
                <a:latin typeface="Arial" pitchFamily="34" charset="0"/>
                <a:ea typeface="+mn-ea"/>
                <a:cs typeface="+mn-cs"/>
              </a:defRPr>
            </a:lvl1pPr>
          </a:lstStyle>
          <a:p>
            <a:pPr>
              <a:defRPr/>
            </a:pPr>
            <a:endParaRPr lang="ru-RU"/>
          </a:p>
        </p:txBody>
      </p:sp>
      <p:sp>
        <p:nvSpPr>
          <p:cNvPr id="172035" name="Rectangle 3"/>
          <p:cNvSpPr>
            <a:spLocks noGrp="1" noChangeArrowheads="1"/>
          </p:cNvSpPr>
          <p:nvPr>
            <p:ph type="dt" idx="1"/>
          </p:nvPr>
        </p:nvSpPr>
        <p:spPr bwMode="auto">
          <a:xfrm>
            <a:off x="3850744" y="0"/>
            <a:ext cx="2945341" cy="495696"/>
          </a:xfrm>
          <a:prstGeom prst="rect">
            <a:avLst/>
          </a:prstGeom>
          <a:noFill/>
          <a:ln w="9525">
            <a:noFill/>
            <a:miter lim="800000"/>
            <a:headEnd/>
            <a:tailEnd/>
          </a:ln>
          <a:effectLst/>
        </p:spPr>
        <p:txBody>
          <a:bodyPr vert="horz" wrap="square" lIns="93143" tIns="46571" rIns="93143" bIns="46571" numCol="1" anchor="t" anchorCtr="0" compatLnSpc="1">
            <a:prstTxWarp prst="textNoShape">
              <a:avLst/>
            </a:prstTxWarp>
          </a:bodyPr>
          <a:lstStyle>
            <a:lvl1pPr algn="r" defTabSz="931577">
              <a:defRPr sz="1200">
                <a:latin typeface="Arial" pitchFamily="34" charset="0"/>
                <a:ea typeface="+mn-ea"/>
                <a:cs typeface="+mn-cs"/>
              </a:defRPr>
            </a:lvl1pPr>
          </a:lstStyle>
          <a:p>
            <a:pPr>
              <a:defRPr/>
            </a:pPr>
            <a:endParaRPr lang="ru-RU"/>
          </a:p>
        </p:txBody>
      </p:sp>
      <p:sp>
        <p:nvSpPr>
          <p:cNvPr id="25604"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679451" y="4713882"/>
            <a:ext cx="5438776" cy="4467623"/>
          </a:xfrm>
          <a:prstGeom prst="rect">
            <a:avLst/>
          </a:prstGeom>
          <a:noFill/>
          <a:ln w="9525">
            <a:noFill/>
            <a:miter lim="800000"/>
            <a:headEnd/>
            <a:tailEnd/>
          </a:ln>
          <a:effectLst/>
        </p:spPr>
        <p:txBody>
          <a:bodyPr vert="horz" wrap="square" lIns="93143" tIns="46571" rIns="93143" bIns="46571"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2038" name="Rectangle 6"/>
          <p:cNvSpPr>
            <a:spLocks noGrp="1" noChangeArrowheads="1"/>
          </p:cNvSpPr>
          <p:nvPr>
            <p:ph type="ftr" sz="quarter" idx="4"/>
          </p:nvPr>
        </p:nvSpPr>
        <p:spPr bwMode="auto">
          <a:xfrm>
            <a:off x="1" y="9429354"/>
            <a:ext cx="2945341" cy="495696"/>
          </a:xfrm>
          <a:prstGeom prst="rect">
            <a:avLst/>
          </a:prstGeom>
          <a:noFill/>
          <a:ln w="9525">
            <a:noFill/>
            <a:miter lim="800000"/>
            <a:headEnd/>
            <a:tailEnd/>
          </a:ln>
          <a:effectLst/>
        </p:spPr>
        <p:txBody>
          <a:bodyPr vert="horz" wrap="square" lIns="93143" tIns="46571" rIns="93143" bIns="46571" numCol="1" anchor="b" anchorCtr="0" compatLnSpc="1">
            <a:prstTxWarp prst="textNoShape">
              <a:avLst/>
            </a:prstTxWarp>
          </a:bodyPr>
          <a:lstStyle>
            <a:lvl1pPr defTabSz="931577">
              <a:defRPr sz="1200">
                <a:latin typeface="Arial" pitchFamily="34" charset="0"/>
                <a:ea typeface="+mn-ea"/>
                <a:cs typeface="+mn-cs"/>
              </a:defRPr>
            </a:lvl1pPr>
          </a:lstStyle>
          <a:p>
            <a:pPr>
              <a:defRPr/>
            </a:pPr>
            <a:endParaRPr lang="ru-RU"/>
          </a:p>
        </p:txBody>
      </p:sp>
      <p:sp>
        <p:nvSpPr>
          <p:cNvPr id="172039" name="Rectangle 7"/>
          <p:cNvSpPr>
            <a:spLocks noGrp="1" noChangeArrowheads="1"/>
          </p:cNvSpPr>
          <p:nvPr>
            <p:ph type="sldNum" sz="quarter" idx="5"/>
          </p:nvPr>
        </p:nvSpPr>
        <p:spPr bwMode="auto">
          <a:xfrm>
            <a:off x="3850744" y="9429354"/>
            <a:ext cx="2945341" cy="495696"/>
          </a:xfrm>
          <a:prstGeom prst="rect">
            <a:avLst/>
          </a:prstGeom>
          <a:noFill/>
          <a:ln w="9525">
            <a:noFill/>
            <a:miter lim="800000"/>
            <a:headEnd/>
            <a:tailEnd/>
          </a:ln>
          <a:effectLst/>
        </p:spPr>
        <p:txBody>
          <a:bodyPr vert="horz" wrap="square" lIns="93143" tIns="46571" rIns="93143" bIns="46571" numCol="1" anchor="b" anchorCtr="0" compatLnSpc="1">
            <a:prstTxWarp prst="textNoShape">
              <a:avLst/>
            </a:prstTxWarp>
          </a:bodyPr>
          <a:lstStyle>
            <a:lvl1pPr algn="r" defTabSz="931577">
              <a:defRPr sz="1200">
                <a:ea typeface="ＭＳ Ｐゴシック" charset="-128"/>
              </a:defRPr>
            </a:lvl1pPr>
          </a:lstStyle>
          <a:p>
            <a:pPr>
              <a:defRPr/>
            </a:pPr>
            <a:fld id="{5EB18651-B928-464F-ACD5-C1A26BFA4D30}" type="slidenum">
              <a:rPr lang="ru-RU"/>
              <a:pPr>
                <a:defRPr/>
              </a:pPr>
              <a:t>‹#›</a:t>
            </a:fld>
            <a:endParaRPr lang="ru-RU"/>
          </a:p>
        </p:txBody>
      </p:sp>
    </p:spTree>
    <p:extLst>
      <p:ext uri="{BB962C8B-B14F-4D97-AF65-F5344CB8AC3E}">
        <p14:creationId xmlns:p14="http://schemas.microsoft.com/office/powerpoint/2010/main" val="3632278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a:ln/>
        </p:spPr>
      </p:sp>
      <p:sp>
        <p:nvSpPr>
          <p:cNvPr id="26627" name="Заметки 2"/>
          <p:cNvSpPr>
            <a:spLocks noGrp="1"/>
          </p:cNvSpPr>
          <p:nvPr>
            <p:ph type="body" idx="1"/>
          </p:nvPr>
        </p:nvSpPr>
        <p:spPr>
          <a:noFill/>
          <a:ln/>
        </p:spPr>
        <p:txBody>
          <a:bodyPr/>
          <a:lstStyle/>
          <a:p>
            <a:endParaRPr lang="ru-RU" smtClean="0">
              <a:latin typeface="Arial" charset="0"/>
              <a:ea typeface="ＭＳ Ｐゴシック" pitchFamily="34" charset="-128"/>
            </a:endParaRPr>
          </a:p>
        </p:txBody>
      </p:sp>
      <p:sp>
        <p:nvSpPr>
          <p:cNvPr id="26628" name="Номер слайда 3"/>
          <p:cNvSpPr>
            <a:spLocks noGrp="1"/>
          </p:cNvSpPr>
          <p:nvPr>
            <p:ph type="sldNum" sz="quarter" idx="5"/>
          </p:nvPr>
        </p:nvSpPr>
        <p:spPr>
          <a:noFill/>
        </p:spPr>
        <p:txBody>
          <a:bodyPr/>
          <a:lstStyle/>
          <a:p>
            <a:fld id="{D1B998DD-F57B-4C56-A9C4-E3D1B8CF9261}" type="slidenum">
              <a:rPr lang="ru-RU" smtClean="0">
                <a:ea typeface="ＭＳ Ｐゴシック" pitchFamily="34" charset="-128"/>
              </a:rPr>
              <a:pPr/>
              <a:t>1</a:t>
            </a:fld>
            <a:endParaRPr lang="ru-RU"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a:ln/>
        </p:spPr>
      </p:sp>
      <p:sp>
        <p:nvSpPr>
          <p:cNvPr id="28675" name="Заметки 2"/>
          <p:cNvSpPr>
            <a:spLocks noGrp="1"/>
          </p:cNvSpPr>
          <p:nvPr>
            <p:ph type="body" idx="1"/>
          </p:nvPr>
        </p:nvSpPr>
        <p:spPr>
          <a:noFill/>
          <a:ln/>
        </p:spPr>
        <p:txBody>
          <a:bodyPr/>
          <a:lstStyle/>
          <a:p>
            <a:endParaRPr lang="ru-RU" smtClean="0">
              <a:latin typeface="Arial" charset="0"/>
              <a:ea typeface="ＭＳ Ｐゴシック" pitchFamily="34" charset="-128"/>
            </a:endParaRPr>
          </a:p>
        </p:txBody>
      </p:sp>
      <p:sp>
        <p:nvSpPr>
          <p:cNvPr id="28676" name="Номер слайда 3"/>
          <p:cNvSpPr>
            <a:spLocks noGrp="1"/>
          </p:cNvSpPr>
          <p:nvPr>
            <p:ph type="sldNum" sz="quarter" idx="5"/>
          </p:nvPr>
        </p:nvSpPr>
        <p:spPr>
          <a:noFill/>
        </p:spPr>
        <p:txBody>
          <a:bodyPr/>
          <a:lstStyle/>
          <a:p>
            <a:fld id="{4ED17A9F-B9BC-45DE-B143-AE8132E9A4DB}" type="slidenum">
              <a:rPr lang="ru-RU" smtClean="0">
                <a:ea typeface="ＭＳ Ｐゴシック" pitchFamily="34" charset="-128"/>
              </a:rPr>
              <a:pPr/>
              <a:t>2</a:t>
            </a:fld>
            <a:endParaRPr lang="ru-RU"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p:spPr>
        <p:txBody>
          <a:bodyPr/>
          <a:lstStyle/>
          <a:p>
            <a:endParaRPr lang="ru-RU" smtClean="0">
              <a:latin typeface="Arial" charset="0"/>
              <a:ea typeface="ＭＳ Ｐゴシック" pitchFamily="34" charset="-128"/>
            </a:endParaRPr>
          </a:p>
        </p:txBody>
      </p:sp>
      <p:sp>
        <p:nvSpPr>
          <p:cNvPr id="35844" name="Номер слайда 3"/>
          <p:cNvSpPr>
            <a:spLocks noGrp="1"/>
          </p:cNvSpPr>
          <p:nvPr>
            <p:ph type="sldNum" sz="quarter" idx="5"/>
          </p:nvPr>
        </p:nvSpPr>
        <p:spPr>
          <a:noFill/>
        </p:spPr>
        <p:txBody>
          <a:bodyPr/>
          <a:lstStyle/>
          <a:p>
            <a:fld id="{CD99EC40-998E-4D22-861F-99D87C871371}" type="slidenum">
              <a:rPr lang="ru-RU" smtClean="0">
                <a:ea typeface="ＭＳ Ｐゴシック" pitchFamily="34" charset="-128"/>
              </a:rPr>
              <a:pPr/>
              <a:t>21</a:t>
            </a:fld>
            <a:endParaRPr lang="ru-RU"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p:nvPicPr>
        <p:blipFill>
          <a:blip r:embed="rId2" cstate="print"/>
          <a:srcRect/>
          <a:stretch>
            <a:fillRect/>
          </a:stretch>
        </p:blipFill>
        <p:spPr bwMode="auto">
          <a:xfrm>
            <a:off x="0" y="0"/>
            <a:ext cx="9144000" cy="2638425"/>
          </a:xfrm>
          <a:prstGeom prst="rect">
            <a:avLst/>
          </a:prstGeom>
          <a:noFill/>
          <a:ln w="9525">
            <a:noFill/>
            <a:miter lim="800000"/>
            <a:headEnd/>
            <a:tailEnd/>
          </a:ln>
        </p:spPr>
      </p:pic>
      <p:pic>
        <p:nvPicPr>
          <p:cNvPr id="3" name="Picture 8" descr="пр2"/>
          <p:cNvPicPr>
            <a:picLocks noChangeAspect="1" noChangeArrowheads="1"/>
          </p:cNvPicPr>
          <p:nvPr/>
        </p:nvPicPr>
        <p:blipFill>
          <a:blip r:embed="rId3" cstate="print"/>
          <a:srcRect/>
          <a:stretch>
            <a:fillRect/>
          </a:stretch>
        </p:blipFill>
        <p:spPr bwMode="auto">
          <a:xfrm>
            <a:off x="0" y="6624638"/>
            <a:ext cx="9144000" cy="260350"/>
          </a:xfrm>
          <a:prstGeom prst="rect">
            <a:avLst/>
          </a:prstGeom>
          <a:noFill/>
          <a:ln w="9525">
            <a:noFill/>
            <a:miter lim="800000"/>
            <a:headEnd/>
            <a:tailEnd/>
          </a:ln>
        </p:spPr>
      </p:pic>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8760DF59-550C-47DD-931F-2C4389959318}" type="slidenum">
              <a:rPr lang="ru-RU"/>
              <a:pPr>
                <a:defRPr/>
              </a:pPr>
              <a:t>‹#›</a:t>
            </a:fld>
            <a:endParaRPr lang="ru-RU"/>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7FA3948F-564F-4B24-B739-092073A32FA4}" type="slidenum">
              <a:rPr lang="ru-RU"/>
              <a:pPr>
                <a:defRPr/>
              </a:pPr>
              <a:t>‹#›</a:t>
            </a:fld>
            <a:endParaRPr lang="ru-RU"/>
          </a:p>
        </p:txBody>
      </p:sp>
    </p:spTree>
  </p:cSld>
  <p:clrMapOvr>
    <a:masterClrMapping/>
  </p:clrMapOvr>
  <p:transition>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8101705C-1CC9-414C-9F4B-9E0EFBDC2258}" type="slidenum">
              <a:rPr lang="ru-RU"/>
              <a:pPr>
                <a:defRPr/>
              </a:pPr>
              <a:t>‹#›</a:t>
            </a:fld>
            <a:endParaRPr lang="ru-RU"/>
          </a:p>
        </p:txBody>
      </p:sp>
    </p:spTree>
  </p:cSld>
  <p:clrMapOvr>
    <a:masterClrMapping/>
  </p:clrMapOvr>
  <p:transition>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r>
              <a:rPr lang="ru-RU" noProof="0" smtClean="0"/>
              <a:t>Вставка диаграммы</a:t>
            </a:r>
          </a:p>
        </p:txBody>
      </p:sp>
      <p:sp>
        <p:nvSpPr>
          <p:cNvPr id="5" name="Rectangle 10"/>
          <p:cNvSpPr>
            <a:spLocks noGrp="1" noChangeArrowheads="1"/>
          </p:cNvSpPr>
          <p:nvPr>
            <p:ph type="sldNum" sz="quarter" idx="10"/>
          </p:nvPr>
        </p:nvSpPr>
        <p:spPr>
          <a:ln/>
        </p:spPr>
        <p:txBody>
          <a:bodyPr/>
          <a:lstStyle>
            <a:lvl1pPr>
              <a:defRPr/>
            </a:lvl1pPr>
          </a:lstStyle>
          <a:p>
            <a:pPr>
              <a:defRPr/>
            </a:pPr>
            <a:fld id="{B77C2BB9-796A-4C7A-B503-BEDB8990EC80}" type="slidenum">
              <a:rPr lang="ru-RU"/>
              <a:pPr>
                <a:defRPr/>
              </a:pPr>
              <a:t>‹#›</a:t>
            </a:fld>
            <a:endParaRPr lang="ru-RU"/>
          </a:p>
        </p:txBody>
      </p:sp>
    </p:spTree>
  </p:cSld>
  <p:clrMapOvr>
    <a:masterClrMapping/>
  </p:clrMapOvr>
  <p:transition>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r>
              <a:rPr lang="ru-RU" noProof="0" smtClean="0"/>
              <a:t>Вставка таблицы</a:t>
            </a:r>
          </a:p>
        </p:txBody>
      </p:sp>
      <p:sp>
        <p:nvSpPr>
          <p:cNvPr id="4" name="Rectangle 10"/>
          <p:cNvSpPr>
            <a:spLocks noGrp="1" noChangeArrowheads="1"/>
          </p:cNvSpPr>
          <p:nvPr>
            <p:ph type="sldNum" sz="quarter" idx="10"/>
          </p:nvPr>
        </p:nvSpPr>
        <p:spPr>
          <a:ln/>
        </p:spPr>
        <p:txBody>
          <a:bodyPr/>
          <a:lstStyle>
            <a:lvl1pPr>
              <a:defRPr/>
            </a:lvl1pPr>
          </a:lstStyle>
          <a:p>
            <a:pPr>
              <a:defRPr/>
            </a:pPr>
            <a:fld id="{AA0489AB-F9F8-499B-9A54-949D2741BE42}" type="slidenum">
              <a:rPr lang="ru-RU"/>
              <a:pPr>
                <a:defRPr/>
              </a:pPr>
              <a:t>‹#›</a:t>
            </a:fld>
            <a:endParaRPr lang="ru-RU"/>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6FEB8230-E3D9-43CB-97A3-A522C536E9CB}" type="slidenum">
              <a:rPr lang="ru-RU"/>
              <a:pPr>
                <a:defRPr/>
              </a:pPr>
              <a:t>‹#›</a:t>
            </a:fld>
            <a:endParaRPr lang="ru-RU"/>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C6A14ABD-2ABC-4516-B46E-AD698B1FD759}" type="slidenum">
              <a:rPr lang="ru-RU"/>
              <a:pPr>
                <a:defRPr/>
              </a:pPr>
              <a:t>‹#›</a:t>
            </a:fld>
            <a:endParaRPr lang="ru-RU"/>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874698F0-DEAB-4966-AE08-9DD5EBE6F763}" type="slidenum">
              <a:rPr lang="ru-RU"/>
              <a:pPr>
                <a:defRPr/>
              </a:pPr>
              <a:t>‹#›</a:t>
            </a:fld>
            <a:endParaRPr lang="ru-RU"/>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58754B3D-490B-43B6-AE2F-3D609927ED1A}" type="slidenum">
              <a:rPr lang="ru-RU"/>
              <a:pPr>
                <a:defRPr/>
              </a:pPr>
              <a:t>‹#›</a:t>
            </a:fld>
            <a:endParaRPr lang="ru-RU"/>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46ADAFEE-0E81-459E-9813-124201B487E9}" type="slidenum">
              <a:rPr lang="ru-RU"/>
              <a:pPr>
                <a:defRPr/>
              </a:pPr>
              <a:t>‹#›</a:t>
            </a:fld>
            <a:endParaRPr lang="ru-RU"/>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0423BA1C-7620-4BA1-9301-A2A081089D4B}" type="slidenum">
              <a:rPr lang="ru-RU"/>
              <a:pPr>
                <a:defRPr/>
              </a:pPr>
              <a:t>‹#›</a:t>
            </a:fld>
            <a:endParaRPr lang="ru-RU"/>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AC955FE3-3AEB-4795-9EE4-E4C19D2AAE0E}" type="slidenum">
              <a:rPr lang="ru-RU"/>
              <a:pPr>
                <a:defRPr/>
              </a:pPr>
              <a:t>‹#›</a:t>
            </a:fld>
            <a:endParaRPr lang="ru-RU"/>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08222553-3127-4C20-810D-89C7DCAD9BDD}" type="slidenum">
              <a:rPr lang="ru-RU"/>
              <a:pPr>
                <a:defRPr/>
              </a:pPr>
              <a:t>‹#›</a:t>
            </a:fld>
            <a:endParaRPr lang="ru-RU"/>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90000"/>
                <a:alpha val="50000"/>
              </a:schemeClr>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pic>
        <p:nvPicPr>
          <p:cNvPr id="1028" name="Picture 8" descr="пр2"/>
          <p:cNvPicPr>
            <a:picLocks noChangeAspect="1" noChangeArrowheads="1"/>
          </p:cNvPicPr>
          <p:nvPr/>
        </p:nvPicPr>
        <p:blipFill>
          <a:blip r:embed="rId16" cstate="print"/>
          <a:srcRect/>
          <a:stretch>
            <a:fillRect/>
          </a:stretch>
        </p:blipFill>
        <p:spPr bwMode="auto">
          <a:xfrm>
            <a:off x="0" y="6624638"/>
            <a:ext cx="9144000" cy="260350"/>
          </a:xfrm>
          <a:prstGeom prst="rect">
            <a:avLst/>
          </a:prstGeom>
          <a:noFill/>
          <a:ln w="9525">
            <a:noFill/>
            <a:miter lim="800000"/>
            <a:headEnd/>
            <a:tailEnd/>
          </a:ln>
        </p:spPr>
      </p:pic>
      <p:pic>
        <p:nvPicPr>
          <p:cNvPr id="1029" name="Picture 9" descr="пр 1"/>
          <p:cNvPicPr>
            <a:picLocks noChangeAspect="1" noChangeArrowheads="1"/>
          </p:cNvPicPr>
          <p:nvPr/>
        </p:nvPicPr>
        <p:blipFill>
          <a:blip r:embed="rId17" cstate="print"/>
          <a:srcRect/>
          <a:stretch>
            <a:fillRect/>
          </a:stretch>
        </p:blipFill>
        <p:spPr bwMode="auto">
          <a:xfrm>
            <a:off x="0" y="0"/>
            <a:ext cx="9144000" cy="908050"/>
          </a:xfrm>
          <a:prstGeom prst="rect">
            <a:avLst/>
          </a:prstGeom>
          <a:noFill/>
          <a:ln w="9525">
            <a:noFill/>
            <a:miter lim="800000"/>
            <a:headEnd/>
            <a:tailEnd/>
          </a:ln>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solidFill>
                  <a:schemeClr val="bg1"/>
                </a:solidFill>
                <a:ea typeface="ＭＳ Ｐゴシック" charset="-128"/>
              </a:defRPr>
            </a:lvl1pPr>
          </a:lstStyle>
          <a:p>
            <a:pPr>
              <a:defRPr/>
            </a:pPr>
            <a:fld id="{5927A017-60A0-4D37-B4FA-A9EDC7F184B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93"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Lst>
  <p:transition>
    <p:circle/>
  </p:transition>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rgbClr val="333399"/>
          </a:solidFill>
          <a:latin typeface="Arial" pitchFamily="34" charset="0"/>
        </a:defRPr>
      </a:lvl6pPr>
      <a:lvl7pPr marL="914400" algn="ctr" rtl="0" eaLnBrk="1" fontAlgn="base" hangingPunct="1">
        <a:spcBef>
          <a:spcPct val="0"/>
        </a:spcBef>
        <a:spcAft>
          <a:spcPct val="0"/>
        </a:spcAft>
        <a:defRPr sz="4400">
          <a:solidFill>
            <a:srgbClr val="333399"/>
          </a:solidFill>
          <a:latin typeface="Arial" pitchFamily="34" charset="0"/>
        </a:defRPr>
      </a:lvl7pPr>
      <a:lvl8pPr marL="1371600" algn="ctr" rtl="0" eaLnBrk="1" fontAlgn="base" hangingPunct="1">
        <a:spcBef>
          <a:spcPct val="0"/>
        </a:spcBef>
        <a:spcAft>
          <a:spcPct val="0"/>
        </a:spcAft>
        <a:defRPr sz="4400">
          <a:solidFill>
            <a:srgbClr val="333399"/>
          </a:solidFill>
          <a:latin typeface="Arial" pitchFamily="34" charset="0"/>
        </a:defRPr>
      </a:lvl8pPr>
      <a:lvl9pPr marL="1828800" algn="ctr" rtl="0" eaLnBrk="1" fontAlgn="base" hangingPunct="1">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MS PGothic" charset="0"/>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MS PGothic" charset="0"/>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MS PGothic" charset="0"/>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MS PGothic" charset="0"/>
        </a:defRPr>
      </a:lvl5pPr>
      <a:lvl6pPr marL="2514600" indent="-228600" algn="l" rtl="0" eaLnBrk="1" fontAlgn="base" hangingPunct="1">
        <a:spcBef>
          <a:spcPct val="20000"/>
        </a:spcBef>
        <a:spcAft>
          <a:spcPct val="0"/>
        </a:spcAft>
        <a:buChar char="»"/>
        <a:defRPr sz="2000">
          <a:solidFill>
            <a:srgbClr val="333399"/>
          </a:solidFill>
          <a:latin typeface="+mn-lt"/>
        </a:defRPr>
      </a:lvl6pPr>
      <a:lvl7pPr marL="2971800" indent="-228600" algn="l" rtl="0" eaLnBrk="1" fontAlgn="base" hangingPunct="1">
        <a:spcBef>
          <a:spcPct val="20000"/>
        </a:spcBef>
        <a:spcAft>
          <a:spcPct val="0"/>
        </a:spcAft>
        <a:buChar char="»"/>
        <a:defRPr sz="2000">
          <a:solidFill>
            <a:srgbClr val="333399"/>
          </a:solidFill>
          <a:latin typeface="+mn-lt"/>
        </a:defRPr>
      </a:lvl7pPr>
      <a:lvl8pPr marL="3429000" indent="-228600" algn="l" rtl="0" eaLnBrk="1" fontAlgn="base" hangingPunct="1">
        <a:spcBef>
          <a:spcPct val="20000"/>
        </a:spcBef>
        <a:spcAft>
          <a:spcPct val="0"/>
        </a:spcAft>
        <a:buChar char="»"/>
        <a:defRPr sz="2000">
          <a:solidFill>
            <a:srgbClr val="333399"/>
          </a:solidFill>
          <a:latin typeface="+mn-lt"/>
        </a:defRPr>
      </a:lvl8pPr>
      <a:lvl9pPr marL="3886200" indent="-228600" algn="l" rtl="0" eaLnBrk="1" fontAlgn="base" hangingPunct="1">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079"/>
          <p:cNvSpPr>
            <a:spLocks noChangeArrowheads="1"/>
          </p:cNvSpPr>
          <p:nvPr/>
        </p:nvSpPr>
        <p:spPr bwMode="auto">
          <a:xfrm>
            <a:off x="971550" y="3716338"/>
            <a:ext cx="7831138" cy="2016125"/>
          </a:xfrm>
          <a:prstGeom prst="rect">
            <a:avLst/>
          </a:prstGeom>
          <a:noFill/>
          <a:ln w="9525">
            <a:noFill/>
            <a:miter lim="800000"/>
            <a:headEnd/>
            <a:tailEnd/>
          </a:ln>
        </p:spPr>
        <p:txBody>
          <a:bodyPr/>
          <a:lstStyle/>
          <a:p>
            <a:pPr algn="ctr">
              <a:spcBef>
                <a:spcPct val="50000"/>
              </a:spcBef>
            </a:pPr>
            <a:r>
              <a:rPr lang="ru-RU" b="1" dirty="0" smtClean="0">
                <a:latin typeface="Times New Roman" pitchFamily="18" charset="0"/>
                <a:cs typeface="Times New Roman" pitchFamily="18" charset="0"/>
              </a:rPr>
              <a:t>Примеры дел, </a:t>
            </a:r>
          </a:p>
          <a:p>
            <a:pPr algn="ctr">
              <a:spcBef>
                <a:spcPct val="50000"/>
              </a:spcBef>
            </a:pPr>
            <a:r>
              <a:rPr lang="ru-RU" b="1" dirty="0" smtClean="0">
                <a:latin typeface="Times New Roman" pitchFamily="18" charset="0"/>
                <a:cs typeface="Times New Roman" pitchFamily="18" charset="0"/>
              </a:rPr>
              <a:t>рассмотренных в соответствии со  статьёй </a:t>
            </a:r>
            <a:r>
              <a:rPr lang="ru-RU" b="1" dirty="0">
                <a:latin typeface="Times New Roman" pitchFamily="18" charset="0"/>
                <a:cs typeface="Times New Roman" pitchFamily="18" charset="0"/>
              </a:rPr>
              <a:t>18.1 </a:t>
            </a:r>
          </a:p>
          <a:p>
            <a:pPr algn="ctr">
              <a:spcBef>
                <a:spcPct val="50000"/>
              </a:spcBef>
            </a:pPr>
            <a:r>
              <a:rPr lang="ru-RU" b="1" dirty="0">
                <a:latin typeface="Times New Roman" pitchFamily="18" charset="0"/>
                <a:cs typeface="Times New Roman" pitchFamily="18" charset="0"/>
              </a:rPr>
              <a:t>Федерального закона от 26.07.2006 № 135-ФЗ </a:t>
            </a:r>
          </a:p>
          <a:p>
            <a:pPr algn="ctr">
              <a:spcBef>
                <a:spcPct val="50000"/>
              </a:spcBef>
            </a:pPr>
            <a:r>
              <a:rPr lang="ru-RU" b="1" dirty="0">
                <a:latin typeface="Times New Roman" pitchFamily="18" charset="0"/>
                <a:cs typeface="Times New Roman" pitchFamily="18" charset="0"/>
              </a:rPr>
              <a:t>«О защите конкуренции»</a:t>
            </a:r>
            <a:endParaRPr lang="en-US" b="1" dirty="0">
              <a:latin typeface="Times New Roman" pitchFamily="18" charset="0"/>
              <a:cs typeface="Times New Roman" pitchFamily="18" charset="0"/>
            </a:endParaRPr>
          </a:p>
        </p:txBody>
      </p:sp>
      <p:sp>
        <p:nvSpPr>
          <p:cNvPr id="3075" name="Rectangle 26"/>
          <p:cNvSpPr>
            <a:spLocks noChangeArrowheads="1"/>
          </p:cNvSpPr>
          <p:nvPr/>
        </p:nvSpPr>
        <p:spPr bwMode="auto">
          <a:xfrm>
            <a:off x="1260475" y="2349500"/>
            <a:ext cx="7883525" cy="719138"/>
          </a:xfrm>
          <a:prstGeom prst="rect">
            <a:avLst/>
          </a:prstGeom>
          <a:noFill/>
          <a:ln w="9525">
            <a:noFill/>
            <a:miter lim="800000"/>
            <a:headEnd/>
            <a:tailEnd/>
          </a:ln>
        </p:spPr>
        <p:txBody>
          <a:bodyPr anchor="ctr"/>
          <a:lstStyle/>
          <a:p>
            <a:pPr algn="ctr"/>
            <a:r>
              <a:rPr lang="ru-RU" b="1">
                <a:solidFill>
                  <a:srgbClr val="008080"/>
                </a:solidFill>
                <a:latin typeface="Times New Roman" pitchFamily="18" charset="0"/>
                <a:cs typeface="Times New Roman" pitchFamily="18" charset="0"/>
              </a:rPr>
              <a:t>Управление </a:t>
            </a:r>
          </a:p>
          <a:p>
            <a:pPr algn="ctr"/>
            <a:r>
              <a:rPr lang="ru-RU" b="1">
                <a:solidFill>
                  <a:srgbClr val="008080"/>
                </a:solidFill>
                <a:latin typeface="Times New Roman" pitchFamily="18" charset="0"/>
                <a:cs typeface="Times New Roman" pitchFamily="18" charset="0"/>
              </a:rPr>
              <a:t>Федеральной антимонопольной службы по Московской области</a:t>
            </a:r>
            <a:endParaRPr lang="en-US" b="1">
              <a:solidFill>
                <a:srgbClr val="008080"/>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lstStyle/>
          <a:p>
            <a:r>
              <a:rPr lang="ru-RU" sz="1600" dirty="0" smtClean="0">
                <a:solidFill>
                  <a:schemeClr val="bg1"/>
                </a:solidFill>
                <a:latin typeface="Times New Roman" pitchFamily="18" charset="0"/>
                <a:cs typeface="Times New Roman" pitchFamily="18" charset="0"/>
              </a:rPr>
              <a:t>Аукцион </a:t>
            </a:r>
            <a:r>
              <a:rPr lang="ru-RU" sz="1600" dirty="0">
                <a:solidFill>
                  <a:schemeClr val="bg1"/>
                </a:solidFill>
                <a:latin typeface="Times New Roman" pitchFamily="18" charset="0"/>
                <a:cs typeface="Times New Roman" pitchFamily="18" charset="0"/>
              </a:rPr>
              <a:t>на право заключения договора купли-продажи лесных насаждений для обеспечения государственных нужд – заготовки древесины при проведении сплошных санитарных рубок в лесных насаждениях, погибших и повреждённых вследствие повреждённых короедом типографом</a:t>
            </a:r>
          </a:p>
        </p:txBody>
      </p:sp>
      <p:sp>
        <p:nvSpPr>
          <p:cNvPr id="4" name="Номер слайда 3"/>
          <p:cNvSpPr>
            <a:spLocks noGrp="1"/>
          </p:cNvSpPr>
          <p:nvPr>
            <p:ph type="sldNum" sz="quarter" idx="10"/>
          </p:nvPr>
        </p:nvSpPr>
        <p:spPr/>
        <p:txBody>
          <a:bodyPr/>
          <a:lstStyle/>
          <a:p>
            <a:pPr>
              <a:defRPr/>
            </a:pPr>
            <a:fld id="{6FEB8230-E3D9-43CB-97A3-A522C536E9CB}" type="slidenum">
              <a:rPr lang="ru-RU" smtClean="0"/>
              <a:pPr>
                <a:defRPr/>
              </a:pPr>
              <a:t>10</a:t>
            </a:fld>
            <a:endParaRPr lang="ru-RU"/>
          </a:p>
        </p:txBody>
      </p:sp>
      <p:sp>
        <p:nvSpPr>
          <p:cNvPr id="5" name="Скругленный прямоугольник 4"/>
          <p:cNvSpPr/>
          <p:nvPr/>
        </p:nvSpPr>
        <p:spPr>
          <a:xfrm>
            <a:off x="897384" y="998806"/>
            <a:ext cx="2520280" cy="863116"/>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a:solidFill>
                  <a:schemeClr val="tx1"/>
                </a:solidFill>
                <a:latin typeface="Times New Roman" pitchFamily="18" charset="0"/>
                <a:cs typeface="Times New Roman" pitchFamily="18" charset="0"/>
              </a:rPr>
              <a:t>Заявитель </a:t>
            </a:r>
          </a:p>
          <a:p>
            <a:pPr algn="ctr">
              <a:defRPr/>
            </a:pPr>
            <a:r>
              <a:rPr lang="ru-RU" sz="2000" dirty="0">
                <a:solidFill>
                  <a:schemeClr val="tx1"/>
                </a:solidFill>
                <a:latin typeface="Times New Roman" pitchFamily="18" charset="0"/>
                <a:cs typeface="Times New Roman" pitchFamily="18" charset="0"/>
              </a:rPr>
              <a:t>ООО </a:t>
            </a:r>
            <a:r>
              <a:rPr lang="ru-RU" sz="2000" dirty="0" smtClean="0">
                <a:solidFill>
                  <a:schemeClr val="tx1"/>
                </a:solidFill>
                <a:latin typeface="Times New Roman" pitchFamily="18" charset="0"/>
                <a:cs typeface="Times New Roman" pitchFamily="18" charset="0"/>
              </a:rPr>
              <a:t>«</a:t>
            </a:r>
            <a:r>
              <a:rPr lang="ru-RU" sz="2000" dirty="0" err="1">
                <a:solidFill>
                  <a:schemeClr val="tx1"/>
                </a:solidFill>
                <a:latin typeface="Times New Roman" pitchFamily="18" charset="0"/>
                <a:cs typeface="Times New Roman" pitchFamily="18" charset="0"/>
              </a:rPr>
              <a:t>АвтоТрейд</a:t>
            </a:r>
            <a:r>
              <a:rPr lang="ru-RU"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
        <p:nvSpPr>
          <p:cNvPr id="12" name="TextBox 11"/>
          <p:cNvSpPr txBox="1"/>
          <p:nvPr/>
        </p:nvSpPr>
        <p:spPr>
          <a:xfrm>
            <a:off x="1317903" y="2398814"/>
            <a:ext cx="1679242"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Доводы жалобы</a:t>
            </a:r>
            <a:endParaRPr lang="ru-RU" sz="1600" b="1" dirty="0">
              <a:latin typeface="Times New Roman" pitchFamily="18" charset="0"/>
              <a:cs typeface="Times New Roman" pitchFamily="18" charset="0"/>
            </a:endParaRPr>
          </a:p>
        </p:txBody>
      </p:sp>
      <p:sp>
        <p:nvSpPr>
          <p:cNvPr id="13" name="TextBox 12"/>
          <p:cNvSpPr txBox="1"/>
          <p:nvPr/>
        </p:nvSpPr>
        <p:spPr>
          <a:xfrm>
            <a:off x="49188" y="3177579"/>
            <a:ext cx="3922399" cy="3308598"/>
          </a:xfrm>
          <a:prstGeom prst="rect">
            <a:avLst/>
          </a:prstGeom>
          <a:noFill/>
        </p:spPr>
        <p:txBody>
          <a:bodyPr wrap="square" rtlCol="0">
            <a:spAutoFit/>
          </a:bodyPr>
          <a:lstStyle/>
          <a:p>
            <a:pPr algn="just"/>
            <a:r>
              <a:rPr lang="ru-RU" sz="1100" b="1" u="sng" dirty="0">
                <a:latin typeface="Times New Roman" pitchFamily="18" charset="0"/>
                <a:cs typeface="Times New Roman" pitchFamily="18" charset="0"/>
              </a:rPr>
              <a:t>По мнению представителя заявителя, нарушения проведения выразились в следующем:</a:t>
            </a:r>
          </a:p>
          <a:p>
            <a:pPr marL="285750" lvl="0" indent="-285750" algn="just">
              <a:buFont typeface="Wingdings" pitchFamily="2" charset="2"/>
              <a:buChar char="ü"/>
            </a:pPr>
            <a:r>
              <a:rPr lang="ru-RU" sz="1100" dirty="0">
                <a:latin typeface="Times New Roman" pitchFamily="18" charset="0"/>
                <a:cs typeface="Times New Roman" pitchFamily="18" charset="0"/>
              </a:rPr>
              <a:t>Аукцион должен был проводиться в соответствии с требованиями Федерального закона от 21.07.2005 № 94-ФЗ «О размещении заказов на поставки товаров, выполнение работ, оказание услуг для государственных и муниципальных нужд»;</a:t>
            </a:r>
          </a:p>
          <a:p>
            <a:pPr marL="285750" lvl="0" indent="-285750" algn="just">
              <a:buFont typeface="Wingdings" pitchFamily="2" charset="2"/>
              <a:buChar char="ü"/>
            </a:pPr>
            <a:r>
              <a:rPr lang="ru-RU" sz="1100" dirty="0">
                <a:latin typeface="Times New Roman" pitchFamily="18" charset="0"/>
                <a:cs typeface="Times New Roman" pitchFamily="18" charset="0"/>
              </a:rPr>
              <a:t>Неверно определён официальный сайт, на котором должно было быть размещено извещение о проведении Аукциона (</a:t>
            </a:r>
            <a:r>
              <a:rPr lang="en-US" sz="1100" dirty="0" err="1">
                <a:latin typeface="Times New Roman" pitchFamily="18" charset="0"/>
                <a:cs typeface="Times New Roman" pitchFamily="18" charset="0"/>
              </a:rPr>
              <a:t>zakupki</a:t>
            </a:r>
            <a:r>
              <a:rPr lang="ru-RU" sz="1100" dirty="0">
                <a:latin typeface="Times New Roman" pitchFamily="18" charset="0"/>
                <a:cs typeface="Times New Roman" pitchFamily="18" charset="0"/>
              </a:rPr>
              <a:t>.</a:t>
            </a:r>
            <a:r>
              <a:rPr lang="en-US" sz="1100" dirty="0">
                <a:latin typeface="Times New Roman" pitchFamily="18" charset="0"/>
                <a:cs typeface="Times New Roman" pitchFamily="18" charset="0"/>
              </a:rPr>
              <a:t>gov</a:t>
            </a:r>
            <a:r>
              <a:rPr lang="ru-RU" sz="1100" dirty="0">
                <a:latin typeface="Times New Roman" pitchFamily="18" charset="0"/>
                <a:cs typeface="Times New Roman" pitchFamily="18" charset="0"/>
              </a:rPr>
              <a:t>.</a:t>
            </a:r>
            <a:r>
              <a:rPr lang="en-US" sz="1100" dirty="0">
                <a:latin typeface="Times New Roman" pitchFamily="18" charset="0"/>
                <a:cs typeface="Times New Roman" pitchFamily="18" charset="0"/>
              </a:rPr>
              <a:t>ru</a:t>
            </a:r>
            <a:r>
              <a:rPr lang="ru-RU" sz="1100" dirty="0">
                <a:latin typeface="Times New Roman" pitchFamily="18" charset="0"/>
                <a:cs typeface="Times New Roman" pitchFamily="18" charset="0"/>
              </a:rPr>
              <a:t> и официальный сайт </a:t>
            </a:r>
            <a:r>
              <a:rPr lang="ru-RU" sz="1100" dirty="0" err="1">
                <a:latin typeface="Times New Roman" pitchFamily="18" charset="0"/>
                <a:cs typeface="Times New Roman" pitchFamily="18" charset="0"/>
              </a:rPr>
              <a:t>Мослесхоза</a:t>
            </a:r>
            <a:r>
              <a:rPr lang="ru-RU" sz="1100" dirty="0">
                <a:latin typeface="Times New Roman" pitchFamily="18" charset="0"/>
                <a:cs typeface="Times New Roman" pitchFamily="18" charset="0"/>
              </a:rPr>
              <a:t>), следовательно, по мнению заявителя, извещение о проведении Аукциона в установленном порядке не размещено;</a:t>
            </a:r>
          </a:p>
          <a:p>
            <a:pPr marL="285750" lvl="0" indent="-285750" algn="just">
              <a:buFont typeface="Wingdings" pitchFamily="2" charset="2"/>
              <a:buChar char="ü"/>
            </a:pPr>
            <a:r>
              <a:rPr lang="ru-RU" sz="1100" dirty="0">
                <a:latin typeface="Times New Roman" pitchFamily="18" charset="0"/>
                <a:cs typeface="Times New Roman" pitchFamily="18" charset="0"/>
              </a:rPr>
              <a:t>нарушения сроков подачи заявок и сроков размещения извещения о проведении Аукциона, установленных Федеральным законом от 21.07.2005 № 94-ФЗ «О размещении заказов на поставки товаров, выполнение работ, оказание услуг для государственных и муниципальных нужд</a:t>
            </a:r>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p:txBody>
      </p:sp>
      <p:sp>
        <p:nvSpPr>
          <p:cNvPr id="15" name="Стрелка вниз 14"/>
          <p:cNvSpPr/>
          <p:nvPr/>
        </p:nvSpPr>
        <p:spPr>
          <a:xfrm>
            <a:off x="1915208" y="1930054"/>
            <a:ext cx="484632" cy="405601"/>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6" name="Стрелка вниз 15"/>
          <p:cNvSpPr/>
          <p:nvPr/>
        </p:nvSpPr>
        <p:spPr>
          <a:xfrm>
            <a:off x="1913732" y="2737368"/>
            <a:ext cx="484632" cy="379553"/>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7" name="Скругленный прямоугольник 16"/>
          <p:cNvSpPr/>
          <p:nvPr/>
        </p:nvSpPr>
        <p:spPr>
          <a:xfrm>
            <a:off x="4427984" y="998806"/>
            <a:ext cx="4392488" cy="1539651"/>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200" dirty="0" smtClean="0">
                <a:solidFill>
                  <a:schemeClr val="tx1"/>
                </a:solidFill>
                <a:latin typeface="Times New Roman" pitchFamily="18" charset="0"/>
                <a:cs typeface="Times New Roman" pitchFamily="18" charset="0"/>
              </a:rPr>
              <a:t>Управление </a:t>
            </a:r>
            <a:r>
              <a:rPr lang="ru-RU" sz="1200" dirty="0">
                <a:solidFill>
                  <a:schemeClr val="tx1"/>
                </a:solidFill>
                <a:latin typeface="Times New Roman" pitchFamily="18" charset="0"/>
                <a:cs typeface="Times New Roman" pitchFamily="18" charset="0"/>
              </a:rPr>
              <a:t>лесного хозяйства по Московской области и г. </a:t>
            </a:r>
            <a:r>
              <a:rPr lang="ru-RU" sz="1200" dirty="0" smtClean="0">
                <a:solidFill>
                  <a:schemeClr val="tx1"/>
                </a:solidFill>
                <a:latin typeface="Times New Roman" pitchFamily="18" charset="0"/>
                <a:cs typeface="Times New Roman" pitchFamily="18" charset="0"/>
              </a:rPr>
              <a:t>Москве при </a:t>
            </a:r>
            <a:r>
              <a:rPr lang="ru-RU" sz="1200" dirty="0">
                <a:solidFill>
                  <a:schemeClr val="tx1"/>
                </a:solidFill>
                <a:latin typeface="Times New Roman" pitchFamily="18" charset="0"/>
                <a:cs typeface="Times New Roman" pitchFamily="18" charset="0"/>
              </a:rPr>
              <a:t>проведении открытого аукциона на право заключения договора купли-продажи лесных насаждений для обеспечения государственных нужд – заготовки древесины при проведении сплошных санитарных рубок в лесных насаждениях, погибших и повреждённых вследствие повреждённых короедом </a:t>
            </a:r>
            <a:r>
              <a:rPr lang="ru-RU" sz="1200" dirty="0" smtClean="0">
                <a:solidFill>
                  <a:schemeClr val="tx1"/>
                </a:solidFill>
                <a:latin typeface="Times New Roman" pitchFamily="18" charset="0"/>
                <a:cs typeface="Times New Roman" pitchFamily="18" charset="0"/>
              </a:rPr>
              <a:t>типографом (</a:t>
            </a:r>
            <a:r>
              <a:rPr lang="ru-RU" sz="1200" dirty="0">
                <a:solidFill>
                  <a:schemeClr val="tx1"/>
                </a:solidFill>
                <a:latin typeface="Times New Roman" pitchFamily="18" charset="0"/>
                <a:cs typeface="Times New Roman" pitchFamily="18" charset="0"/>
              </a:rPr>
              <a:t>далее по тексту – Аукцион)</a:t>
            </a:r>
            <a:r>
              <a:rPr lang="ru-RU" sz="1600" dirty="0" smtClean="0"/>
              <a:t> </a:t>
            </a:r>
            <a:endParaRPr lang="ru-RU" sz="1600" dirty="0">
              <a:solidFill>
                <a:schemeClr val="tx1"/>
              </a:solidFill>
              <a:latin typeface="Times New Roman" pitchFamily="18" charset="0"/>
              <a:cs typeface="Times New Roman" pitchFamily="18" charset="0"/>
            </a:endParaRPr>
          </a:p>
        </p:txBody>
      </p:sp>
      <p:sp>
        <p:nvSpPr>
          <p:cNvPr id="18" name="TextBox 17"/>
          <p:cNvSpPr txBox="1"/>
          <p:nvPr/>
        </p:nvSpPr>
        <p:spPr>
          <a:xfrm>
            <a:off x="5499655" y="3177579"/>
            <a:ext cx="2225481"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Обоснование позиции</a:t>
            </a:r>
            <a:endParaRPr lang="ru-RU" sz="1600" b="1" dirty="0">
              <a:latin typeface="Times New Roman" pitchFamily="18" charset="0"/>
              <a:cs typeface="Times New Roman" pitchFamily="18" charset="0"/>
            </a:endParaRPr>
          </a:p>
        </p:txBody>
      </p:sp>
      <p:sp>
        <p:nvSpPr>
          <p:cNvPr id="19" name="TextBox 18"/>
          <p:cNvSpPr txBox="1"/>
          <p:nvPr/>
        </p:nvSpPr>
        <p:spPr>
          <a:xfrm>
            <a:off x="4404320" y="4114198"/>
            <a:ext cx="4416152" cy="1615827"/>
          </a:xfrm>
          <a:prstGeom prst="rect">
            <a:avLst/>
          </a:prstGeom>
          <a:noFill/>
        </p:spPr>
        <p:txBody>
          <a:bodyPr wrap="square" rtlCol="0">
            <a:spAutoFit/>
          </a:bodyPr>
          <a:lstStyle/>
          <a:p>
            <a:pPr algn="ctr"/>
            <a:r>
              <a:rPr lang="ru-RU" sz="1100" b="1" u="sng" dirty="0" smtClean="0">
                <a:latin typeface="Times New Roman" pitchFamily="18" charset="0"/>
                <a:cs typeface="Times New Roman" pitchFamily="18" charset="0"/>
              </a:rPr>
              <a:t>Нарушений при проведении Конкурса допущено не было</a:t>
            </a:r>
          </a:p>
          <a:p>
            <a:r>
              <a:rPr lang="ru-RU" sz="1100" dirty="0" smtClean="0">
                <a:latin typeface="Times New Roman" pitchFamily="18" charset="0"/>
                <a:cs typeface="Times New Roman" pitchFamily="18" charset="0"/>
              </a:rPr>
              <a:t>По </a:t>
            </a:r>
            <a:r>
              <a:rPr lang="ru-RU" sz="1100" dirty="0">
                <a:latin typeface="Times New Roman" pitchFamily="18" charset="0"/>
                <a:cs typeface="Times New Roman" pitchFamily="18" charset="0"/>
              </a:rPr>
              <a:t>доводам жалобы пояснила следующее:</a:t>
            </a:r>
          </a:p>
          <a:p>
            <a:pPr marL="171450" lvl="0" indent="-171450">
              <a:buFont typeface="Wingdings" pitchFamily="2" charset="2"/>
              <a:buChar char="ü"/>
            </a:pPr>
            <a:r>
              <a:rPr lang="ru-RU" sz="1100" dirty="0">
                <a:latin typeface="Times New Roman" pitchFamily="18" charset="0"/>
                <a:cs typeface="Times New Roman" pitchFamily="18" charset="0"/>
              </a:rPr>
              <a:t>Аукцион проведён в соответствии с требованиями Лесного кодекса Российской Федерации;</a:t>
            </a:r>
          </a:p>
          <a:p>
            <a:pPr marL="171450" lvl="0" indent="-171450">
              <a:buFont typeface="Wingdings" pitchFamily="2" charset="2"/>
              <a:buChar char="ü"/>
            </a:pPr>
            <a:r>
              <a:rPr lang="ru-RU" sz="1100" dirty="0">
                <a:latin typeface="Times New Roman" pitchFamily="18" charset="0"/>
                <a:cs typeface="Times New Roman" pitchFamily="18" charset="0"/>
              </a:rPr>
              <a:t>Сроки, установленные Лесным кодексом Российской Федерации для размещения извещения о проведении Аукциона и приёма заявок на участие в нём и порядок такого размещения, соблюдены;</a:t>
            </a:r>
          </a:p>
          <a:p>
            <a:pPr marL="171450" lvl="0" indent="-171450">
              <a:buFont typeface="Wingdings" pitchFamily="2" charset="2"/>
              <a:buChar char="ü"/>
            </a:pPr>
            <a:r>
              <a:rPr lang="ru-RU" sz="1100" dirty="0">
                <a:latin typeface="Times New Roman" pitchFamily="18" charset="0"/>
                <a:cs typeface="Times New Roman" pitchFamily="18" charset="0"/>
              </a:rPr>
              <a:t>Извещение о проведении Аукциона опубликовано на сайте </a:t>
            </a:r>
            <a:r>
              <a:rPr lang="en-US" sz="1100" dirty="0" err="1">
                <a:latin typeface="Times New Roman" pitchFamily="18" charset="0"/>
                <a:cs typeface="Times New Roman" pitchFamily="18" charset="0"/>
              </a:rPr>
              <a:t>torgi</a:t>
            </a:r>
            <a:r>
              <a:rPr lang="ru-RU" sz="1100" dirty="0">
                <a:latin typeface="Times New Roman" pitchFamily="18" charset="0"/>
                <a:cs typeface="Times New Roman" pitchFamily="18" charset="0"/>
              </a:rPr>
              <a:t>.</a:t>
            </a:r>
            <a:r>
              <a:rPr lang="en-US" sz="1100" dirty="0">
                <a:latin typeface="Times New Roman" pitchFamily="18" charset="0"/>
                <a:cs typeface="Times New Roman" pitchFamily="18" charset="0"/>
              </a:rPr>
              <a:t>gov</a:t>
            </a:r>
            <a:r>
              <a:rPr lang="ru-RU" sz="1100" dirty="0">
                <a:latin typeface="Times New Roman" pitchFamily="18" charset="0"/>
                <a:cs typeface="Times New Roman" pitchFamily="18" charset="0"/>
              </a:rPr>
              <a:t>.</a:t>
            </a:r>
            <a:r>
              <a:rPr lang="en-US" sz="1100" dirty="0">
                <a:latin typeface="Times New Roman" pitchFamily="18" charset="0"/>
                <a:cs typeface="Times New Roman" pitchFamily="18" charset="0"/>
              </a:rPr>
              <a:t>ru </a:t>
            </a:r>
            <a:r>
              <a:rPr lang="ru-RU" sz="1100" dirty="0">
                <a:latin typeface="Times New Roman" pitchFamily="18" charset="0"/>
                <a:cs typeface="Times New Roman" pitchFamily="18" charset="0"/>
              </a:rPr>
              <a:t>в соответствии с требованиями закона.</a:t>
            </a:r>
          </a:p>
        </p:txBody>
      </p:sp>
      <p:sp>
        <p:nvSpPr>
          <p:cNvPr id="20" name="Стрелка вниз 19"/>
          <p:cNvSpPr/>
          <p:nvPr/>
        </p:nvSpPr>
        <p:spPr>
          <a:xfrm>
            <a:off x="6381912" y="2635711"/>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21" name="Стрелка вниз 20"/>
          <p:cNvSpPr/>
          <p:nvPr/>
        </p:nvSpPr>
        <p:spPr>
          <a:xfrm>
            <a:off x="6381912" y="3516133"/>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4" name="Улыбающееся лицо 13">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63102369"/>
      </p:ext>
    </p:extLst>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Правовое регулирование</a:t>
            </a:r>
            <a:endParaRPr lang="ru-RU" sz="2600" b="1" dirty="0">
              <a:solidFill>
                <a:schemeClr val="bg1"/>
              </a:solidFill>
              <a:latin typeface="Times New Roman" pitchFamily="18" charset="0"/>
              <a:cs typeface="Times New Roman" pitchFamily="18" charset="0"/>
            </a:endParaRPr>
          </a:p>
        </p:txBody>
      </p:sp>
      <p:sp>
        <p:nvSpPr>
          <p:cNvPr id="18444" name="Номер слайда 39"/>
          <p:cNvSpPr>
            <a:spLocks noGrp="1"/>
          </p:cNvSpPr>
          <p:nvPr>
            <p:ph type="sldNum" sz="quarter" idx="10"/>
          </p:nvPr>
        </p:nvSpPr>
        <p:spPr>
          <a:noFill/>
        </p:spPr>
        <p:txBody>
          <a:bodyPr/>
          <a:lstStyle/>
          <a:p>
            <a:fld id="{141C4718-BBBE-48C4-8F2C-941F97AC7191}" type="slidenum">
              <a:rPr lang="ru-RU" smtClean="0">
                <a:latin typeface="Times New Roman" pitchFamily="18" charset="0"/>
                <a:ea typeface="ＭＳ Ｐゴシック" pitchFamily="34" charset="-128"/>
                <a:cs typeface="Times New Roman" pitchFamily="18" charset="0"/>
              </a:rPr>
              <a:pPr/>
              <a:t>11</a:t>
            </a:fld>
            <a:endParaRPr lang="ru-RU" smtClean="0">
              <a:latin typeface="Times New Roman" pitchFamily="18" charset="0"/>
              <a:ea typeface="ＭＳ Ｐゴシック" pitchFamily="34" charset="-128"/>
              <a:cs typeface="Times New Roman" pitchFamily="18" charset="0"/>
            </a:endParaRPr>
          </a:p>
        </p:txBody>
      </p:sp>
      <p:sp>
        <p:nvSpPr>
          <p:cNvPr id="32" name="Скругленный прямоугольник 31"/>
          <p:cNvSpPr/>
          <p:nvPr/>
        </p:nvSpPr>
        <p:spPr>
          <a:xfrm>
            <a:off x="444686" y="1000572"/>
            <a:ext cx="2664296" cy="85232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Лесной кодекс Российской Федерации</a:t>
            </a:r>
            <a:endParaRPr lang="ru-RU" sz="1400" dirty="0">
              <a:solidFill>
                <a:schemeClr val="tx1"/>
              </a:solidFill>
              <a:latin typeface="Times New Roman" pitchFamily="18" charset="0"/>
              <a:cs typeface="Times New Roman" pitchFamily="18" charset="0"/>
            </a:endParaRPr>
          </a:p>
        </p:txBody>
      </p:sp>
      <p:sp>
        <p:nvSpPr>
          <p:cNvPr id="34" name="Скругленный прямоугольник 33"/>
          <p:cNvSpPr/>
          <p:nvPr/>
        </p:nvSpPr>
        <p:spPr>
          <a:xfrm>
            <a:off x="205804" y="2766254"/>
            <a:ext cx="3142060" cy="3543065"/>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b="1" dirty="0" smtClean="0">
                <a:solidFill>
                  <a:schemeClr val="tx1"/>
                </a:solidFill>
                <a:latin typeface="Times New Roman" pitchFamily="18" charset="0"/>
                <a:cs typeface="Times New Roman" pitchFamily="18" charset="0"/>
              </a:rPr>
              <a:t>Часть 3 статьи 79: </a:t>
            </a:r>
          </a:p>
          <a:p>
            <a:pPr marL="285750" indent="-285750" algn="just">
              <a:buFont typeface="Wingdings" pitchFamily="2" charset="2"/>
              <a:buChar char="ü"/>
              <a:defRPr/>
            </a:pPr>
            <a:r>
              <a:rPr lang="ru-RU" sz="1000" dirty="0">
                <a:solidFill>
                  <a:schemeClr val="tx1"/>
                </a:solidFill>
                <a:latin typeface="Times New Roman" pitchFamily="18" charset="0"/>
                <a:cs typeface="Times New Roman" pitchFamily="18" charset="0"/>
              </a:rPr>
              <a:t>Извещение о проведении аукциона по продаже </a:t>
            </a:r>
            <a:r>
              <a:rPr lang="ru-RU" sz="1000" dirty="0" smtClean="0">
                <a:solidFill>
                  <a:schemeClr val="tx1"/>
                </a:solidFill>
                <a:latin typeface="Times New Roman" pitchFamily="18" charset="0"/>
                <a:cs typeface="Times New Roman" pitchFamily="18" charset="0"/>
              </a:rPr>
              <a:t>права </a:t>
            </a:r>
            <a:r>
              <a:rPr lang="ru-RU" sz="1000" dirty="0">
                <a:solidFill>
                  <a:schemeClr val="tx1"/>
                </a:solidFill>
                <a:latin typeface="Times New Roman" pitchFamily="18" charset="0"/>
                <a:cs typeface="Times New Roman" pitchFamily="18" charset="0"/>
              </a:rPr>
              <a:t>на заключение договора купли-продажи лесных насаждений размещается на официальном сайте Российской Федерации в информационно-телекоммуникационной сети "Интернет" для размещения информации о проведении торгов (далее - официальный сайт в сети </a:t>
            </a:r>
            <a:r>
              <a:rPr lang="ru-RU" sz="1000" dirty="0" smtClean="0">
                <a:solidFill>
                  <a:schemeClr val="tx1"/>
                </a:solidFill>
                <a:latin typeface="Times New Roman" pitchFamily="18" charset="0"/>
                <a:cs typeface="Times New Roman" pitchFamily="18" charset="0"/>
              </a:rPr>
              <a:t>«Интернет») не </a:t>
            </a:r>
            <a:r>
              <a:rPr lang="ru-RU" sz="1000" dirty="0">
                <a:solidFill>
                  <a:schemeClr val="tx1"/>
                </a:solidFill>
                <a:latin typeface="Times New Roman" pitchFamily="18" charset="0"/>
                <a:cs typeface="Times New Roman" pitchFamily="18" charset="0"/>
              </a:rPr>
              <a:t>менее чем за пятнадцать дней до дня проведения </a:t>
            </a:r>
            <a:r>
              <a:rPr lang="ru-RU" sz="1000" dirty="0" smtClean="0">
                <a:solidFill>
                  <a:schemeClr val="tx1"/>
                </a:solidFill>
                <a:latin typeface="Times New Roman" pitchFamily="18" charset="0"/>
                <a:cs typeface="Times New Roman" pitchFamily="18" charset="0"/>
              </a:rPr>
              <a:t>аукциона. </a:t>
            </a:r>
            <a:r>
              <a:rPr lang="ru-RU" sz="1000" dirty="0">
                <a:solidFill>
                  <a:schemeClr val="tx1"/>
                </a:solidFill>
                <a:latin typeface="Times New Roman" pitchFamily="18" charset="0"/>
                <a:cs typeface="Times New Roman" pitchFamily="18" charset="0"/>
              </a:rPr>
              <a:t>Правительством Российской Федерации определяются официальный сайт в сети "Интернет" и уполномоченный на его ведение орган. </a:t>
            </a:r>
            <a:r>
              <a:rPr lang="ru-RU" sz="1000" dirty="0" smtClean="0">
                <a:solidFill>
                  <a:schemeClr val="tx1"/>
                </a:solidFill>
                <a:latin typeface="Times New Roman" pitchFamily="18" charset="0"/>
                <a:cs typeface="Times New Roman" pitchFamily="18" charset="0"/>
              </a:rPr>
              <a:t>Информация </a:t>
            </a:r>
            <a:r>
              <a:rPr lang="ru-RU" sz="1000" dirty="0">
                <a:solidFill>
                  <a:schemeClr val="tx1"/>
                </a:solidFill>
                <a:latin typeface="Times New Roman" pitchFamily="18" charset="0"/>
                <a:cs typeface="Times New Roman" pitchFamily="18" charset="0"/>
              </a:rPr>
              <a:t>о проведении аукциона должна быть доступна для ознакомления всем заинтересованным лицам без взимания </a:t>
            </a:r>
            <a:r>
              <a:rPr lang="ru-RU" sz="1000" dirty="0" smtClean="0">
                <a:solidFill>
                  <a:schemeClr val="tx1"/>
                </a:solidFill>
                <a:latin typeface="Times New Roman" pitchFamily="18" charset="0"/>
                <a:cs typeface="Times New Roman" pitchFamily="18" charset="0"/>
              </a:rPr>
              <a:t>платы.</a:t>
            </a:r>
            <a:endParaRPr lang="ru-RU" sz="1000" dirty="0">
              <a:solidFill>
                <a:schemeClr val="tx1"/>
              </a:solidFill>
              <a:latin typeface="Times New Roman" pitchFamily="18" charset="0"/>
              <a:cs typeface="Times New Roman" pitchFamily="18" charset="0"/>
            </a:endParaRPr>
          </a:p>
        </p:txBody>
      </p:sp>
      <p:sp>
        <p:nvSpPr>
          <p:cNvPr id="38" name="Скругленный прямоугольник 37"/>
          <p:cNvSpPr/>
          <p:nvPr/>
        </p:nvSpPr>
        <p:spPr>
          <a:xfrm>
            <a:off x="3491880" y="2754794"/>
            <a:ext cx="2808312" cy="3554525"/>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Пункт 3 Части 4: </a:t>
            </a:r>
          </a:p>
          <a:p>
            <a:pPr algn="just">
              <a:defRPr/>
            </a:pPr>
            <a:r>
              <a:rPr lang="ru-RU" sz="1400" dirty="0" smtClean="0">
                <a:solidFill>
                  <a:schemeClr val="tx1"/>
                </a:solidFill>
                <a:latin typeface="Times New Roman" pitchFamily="18" charset="0"/>
                <a:cs typeface="Times New Roman" pitchFamily="18" charset="0"/>
              </a:rPr>
              <a:t>Срок </a:t>
            </a:r>
            <a:r>
              <a:rPr lang="ru-RU" sz="1400" dirty="0">
                <a:solidFill>
                  <a:schemeClr val="tx1"/>
                </a:solidFill>
                <a:latin typeface="Times New Roman" pitchFamily="18" charset="0"/>
                <a:cs typeface="Times New Roman" pitchFamily="18" charset="0"/>
              </a:rPr>
              <a:t>подачи заявок на участие в аукционе по продаже </a:t>
            </a:r>
            <a:r>
              <a:rPr lang="ru-RU" sz="1400" dirty="0" smtClean="0">
                <a:solidFill>
                  <a:schemeClr val="tx1"/>
                </a:solidFill>
                <a:latin typeface="Times New Roman" pitchFamily="18" charset="0"/>
                <a:cs typeface="Times New Roman" pitchFamily="18" charset="0"/>
              </a:rPr>
              <a:t>права на </a:t>
            </a:r>
            <a:r>
              <a:rPr lang="ru-RU" sz="1400" dirty="0">
                <a:solidFill>
                  <a:schemeClr val="tx1"/>
                </a:solidFill>
                <a:latin typeface="Times New Roman" pitchFamily="18" charset="0"/>
                <a:cs typeface="Times New Roman" pitchFamily="18" charset="0"/>
              </a:rPr>
              <a:t>заключение договора купли-продажи лесных насаждений </a:t>
            </a:r>
            <a:r>
              <a:rPr lang="ru-RU" sz="1400" dirty="0" smtClean="0">
                <a:solidFill>
                  <a:schemeClr val="tx1"/>
                </a:solidFill>
                <a:latin typeface="Times New Roman" pitchFamily="18" charset="0"/>
                <a:cs typeface="Times New Roman" pitchFamily="18" charset="0"/>
              </a:rPr>
              <a:t>должен составлять </a:t>
            </a:r>
            <a:r>
              <a:rPr lang="ru-RU" sz="1400" dirty="0">
                <a:solidFill>
                  <a:schemeClr val="tx1"/>
                </a:solidFill>
                <a:latin typeface="Times New Roman" pitchFamily="18" charset="0"/>
                <a:cs typeface="Times New Roman" pitchFamily="18" charset="0"/>
              </a:rPr>
              <a:t>не менее чем пять дней</a:t>
            </a:r>
            <a:endParaRPr lang="ru-RU" sz="1400" b="1" dirty="0" smtClean="0">
              <a:solidFill>
                <a:schemeClr val="tx1"/>
              </a:solidFill>
              <a:latin typeface="Times New Roman" pitchFamily="18" charset="0"/>
              <a:cs typeface="Times New Roman" pitchFamily="18" charset="0"/>
            </a:endParaRPr>
          </a:p>
        </p:txBody>
      </p:sp>
      <p:sp>
        <p:nvSpPr>
          <p:cNvPr id="41" name="Стрелка вниз 40"/>
          <p:cNvSpPr/>
          <p:nvPr/>
        </p:nvSpPr>
        <p:spPr>
          <a:xfrm>
            <a:off x="1534518" y="205277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54" name="Скругленный прямоугольник 53"/>
          <p:cNvSpPr/>
          <p:nvPr/>
        </p:nvSpPr>
        <p:spPr>
          <a:xfrm>
            <a:off x="6407696" y="1000572"/>
            <a:ext cx="2664296" cy="85232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Постановление Правительства Российской Федерации от 28 сентября 2010 г. </a:t>
            </a:r>
            <a:r>
              <a:rPr lang="ru-RU" sz="1400" dirty="0" smtClean="0">
                <a:solidFill>
                  <a:schemeClr val="tx1"/>
                </a:solidFill>
                <a:latin typeface="Times New Roman" pitchFamily="18" charset="0"/>
                <a:cs typeface="Times New Roman" pitchFamily="18" charset="0"/>
              </a:rPr>
              <a:t>№ </a:t>
            </a:r>
            <a:r>
              <a:rPr lang="ru-RU" sz="1400" dirty="0">
                <a:solidFill>
                  <a:schemeClr val="tx1"/>
                </a:solidFill>
                <a:latin typeface="Times New Roman" pitchFamily="18" charset="0"/>
                <a:cs typeface="Times New Roman" pitchFamily="18" charset="0"/>
              </a:rPr>
              <a:t>767</a:t>
            </a:r>
          </a:p>
        </p:txBody>
      </p:sp>
      <p:sp>
        <p:nvSpPr>
          <p:cNvPr id="56" name="Стрелка вниз 55"/>
          <p:cNvSpPr/>
          <p:nvPr/>
        </p:nvSpPr>
        <p:spPr>
          <a:xfrm>
            <a:off x="7497528" y="204131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58" name="Скругленный прямоугольник 57"/>
          <p:cNvSpPr/>
          <p:nvPr/>
        </p:nvSpPr>
        <p:spPr>
          <a:xfrm>
            <a:off x="6635080" y="2754794"/>
            <a:ext cx="2209528" cy="188688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b="1" dirty="0" smtClean="0">
                <a:solidFill>
                  <a:schemeClr val="tx1"/>
                </a:solidFill>
                <a:latin typeface="Times New Roman" pitchFamily="18" charset="0"/>
                <a:cs typeface="Times New Roman" pitchFamily="18" charset="0"/>
              </a:rPr>
              <a:t>Пункт 1:</a:t>
            </a:r>
          </a:p>
          <a:p>
            <a:pPr marL="171450" indent="-171450" algn="just">
              <a:buFont typeface="Wingdings" pitchFamily="2" charset="2"/>
              <a:buChar char="ü"/>
              <a:defRPr/>
            </a:pPr>
            <a:r>
              <a:rPr lang="ru-RU" sz="1000" dirty="0" smtClean="0">
                <a:solidFill>
                  <a:schemeClr val="tx1"/>
                </a:solidFill>
                <a:latin typeface="Times New Roman" pitchFamily="18" charset="0"/>
                <a:cs typeface="Times New Roman" pitchFamily="18" charset="0"/>
              </a:rPr>
              <a:t>Определить сайт </a:t>
            </a:r>
            <a:r>
              <a:rPr lang="ru-RU" sz="1000" dirty="0">
                <a:solidFill>
                  <a:schemeClr val="tx1"/>
                </a:solidFill>
                <a:latin typeface="Times New Roman" pitchFamily="18" charset="0"/>
                <a:cs typeface="Times New Roman" pitchFamily="18" charset="0"/>
              </a:rPr>
              <a:t>www.torgi.gov.ru в качестве официального сайта Российской Федерации в сети Интернет для размещения информации о проведении торгов </a:t>
            </a:r>
            <a:r>
              <a:rPr lang="ru-RU" sz="1000" dirty="0" smtClean="0">
                <a:solidFill>
                  <a:schemeClr val="tx1"/>
                </a:solidFill>
                <a:latin typeface="Times New Roman" pitchFamily="18" charset="0"/>
                <a:cs typeface="Times New Roman" pitchFamily="18" charset="0"/>
              </a:rPr>
              <a:t>по </a:t>
            </a:r>
            <a:r>
              <a:rPr lang="ru-RU" sz="1000" dirty="0">
                <a:solidFill>
                  <a:schemeClr val="tx1"/>
                </a:solidFill>
                <a:latin typeface="Times New Roman" pitchFamily="18" charset="0"/>
                <a:cs typeface="Times New Roman" pitchFamily="18" charset="0"/>
              </a:rPr>
              <a:t>продаже права на заключение договоров купли-продажи лесных насаждений</a:t>
            </a:r>
          </a:p>
        </p:txBody>
      </p:sp>
      <p:sp>
        <p:nvSpPr>
          <p:cNvPr id="59" name="Скругленный прямоугольник 58"/>
          <p:cNvSpPr/>
          <p:nvPr/>
        </p:nvSpPr>
        <p:spPr>
          <a:xfrm>
            <a:off x="3486696" y="1000572"/>
            <a:ext cx="2664296" cy="85232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Лесной кодекс Российской Федерации</a:t>
            </a:r>
            <a:endParaRPr lang="ru-RU" sz="1400" dirty="0">
              <a:solidFill>
                <a:schemeClr val="tx1"/>
              </a:solidFill>
              <a:latin typeface="Times New Roman" pitchFamily="18" charset="0"/>
              <a:cs typeface="Times New Roman" pitchFamily="18" charset="0"/>
            </a:endParaRPr>
          </a:p>
        </p:txBody>
      </p:sp>
      <p:sp>
        <p:nvSpPr>
          <p:cNvPr id="60" name="Стрелка вниз 59"/>
          <p:cNvSpPr/>
          <p:nvPr/>
        </p:nvSpPr>
        <p:spPr>
          <a:xfrm>
            <a:off x="4653720" y="204131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3" name="Улыбающееся лицо 1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5790225"/>
      </p:ext>
    </p:extLst>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000" b="1" dirty="0" smtClean="0">
                <a:solidFill>
                  <a:schemeClr val="bg1"/>
                </a:solidFill>
                <a:latin typeface="Times New Roman" pitchFamily="18" charset="0"/>
                <a:cs typeface="Times New Roman" pitchFamily="18" charset="0"/>
              </a:rPr>
              <a:t>Позиция Московского областного УФАС России</a:t>
            </a:r>
            <a:endParaRPr lang="ru-RU" sz="20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536812" y="1003509"/>
            <a:ext cx="6120680" cy="970025"/>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Решение Комиссии </a:t>
            </a:r>
          </a:p>
          <a:p>
            <a:pPr algn="ctr">
              <a:defRPr/>
            </a:pPr>
            <a:r>
              <a:rPr lang="ru-RU" sz="2000" dirty="0" smtClean="0">
                <a:solidFill>
                  <a:schemeClr val="tx1"/>
                </a:solidFill>
                <a:latin typeface="Times New Roman" pitchFamily="18" charset="0"/>
                <a:cs typeface="Times New Roman" pitchFamily="18" charset="0"/>
              </a:rPr>
              <a:t>Московского областного УФАС России</a:t>
            </a:r>
            <a:endParaRPr lang="ru-RU" sz="2000" dirty="0">
              <a:solidFill>
                <a:schemeClr val="tx1"/>
              </a:solidFill>
              <a:latin typeface="Times New Roman" pitchFamily="18" charset="0"/>
              <a:cs typeface="Times New Roman" pitchFamily="18" charset="0"/>
            </a:endParaRPr>
          </a:p>
        </p:txBody>
      </p:sp>
      <p:sp>
        <p:nvSpPr>
          <p:cNvPr id="11" name="Скругленный прямоугольник 10">
            <a:hlinkClick r:id="" action="ppaction://noaction"/>
          </p:cNvPr>
          <p:cNvSpPr/>
          <p:nvPr/>
        </p:nvSpPr>
        <p:spPr>
          <a:xfrm>
            <a:off x="2555776" y="5164167"/>
            <a:ext cx="4032448" cy="1217161"/>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lvl="0" algn="just"/>
            <a:r>
              <a:rPr lang="ru-RU" sz="1600" dirty="0" smtClean="0">
                <a:solidFill>
                  <a:schemeClr val="tx1"/>
                </a:solidFill>
                <a:latin typeface="Times New Roman" pitchFamily="18" charset="0"/>
                <a:cs typeface="Times New Roman" pitchFamily="18" charset="0"/>
              </a:rPr>
              <a:t>Признать </a:t>
            </a:r>
            <a:r>
              <a:rPr lang="ru-RU" sz="1600" dirty="0">
                <a:solidFill>
                  <a:schemeClr val="tx1"/>
                </a:solidFill>
                <a:latin typeface="Times New Roman" pitchFamily="18" charset="0"/>
                <a:cs typeface="Times New Roman" pitchFamily="18" charset="0"/>
              </a:rPr>
              <a:t>жалобу ООО </a:t>
            </a:r>
            <a:r>
              <a:rPr lang="ru-RU" sz="1600" dirty="0" smtClean="0">
                <a:solidFill>
                  <a:schemeClr val="tx1"/>
                </a:solidFill>
                <a:latin typeface="Times New Roman" pitchFamily="18" charset="0"/>
                <a:cs typeface="Times New Roman" pitchFamily="18" charset="0"/>
              </a:rPr>
              <a:t>«</a:t>
            </a:r>
            <a:r>
              <a:rPr lang="ru-RU" sz="1600" dirty="0" err="1" smtClean="0">
                <a:solidFill>
                  <a:schemeClr val="tx1"/>
                </a:solidFill>
                <a:latin typeface="Times New Roman" pitchFamily="18" charset="0"/>
                <a:cs typeface="Times New Roman" pitchFamily="18" charset="0"/>
              </a:rPr>
              <a:t>АвтоТрейд</a:t>
            </a:r>
            <a:r>
              <a:rPr lang="ru-RU" sz="1600" dirty="0" smtClean="0">
                <a:solidFill>
                  <a:schemeClr val="tx1"/>
                </a:solidFill>
                <a:latin typeface="Times New Roman" pitchFamily="18" charset="0"/>
                <a:cs typeface="Times New Roman" pitchFamily="18" charset="0"/>
              </a:rPr>
              <a:t>» </a:t>
            </a:r>
            <a:r>
              <a:rPr lang="ru-RU" sz="1600" dirty="0">
                <a:solidFill>
                  <a:schemeClr val="tx1"/>
                </a:solidFill>
                <a:latin typeface="Times New Roman" pitchFamily="18" charset="0"/>
                <a:cs typeface="Times New Roman" pitchFamily="18" charset="0"/>
              </a:rPr>
              <a:t>на действия </a:t>
            </a:r>
            <a:r>
              <a:rPr lang="ru-RU" sz="1600" dirty="0" err="1" smtClean="0">
                <a:solidFill>
                  <a:schemeClr val="tx1"/>
                </a:solidFill>
                <a:latin typeface="Times New Roman" pitchFamily="18" charset="0"/>
                <a:cs typeface="Times New Roman" pitchFamily="18" charset="0"/>
              </a:rPr>
              <a:t>Мослесхоза</a:t>
            </a:r>
            <a:r>
              <a:rPr lang="ru-RU" sz="1600" dirty="0" smtClean="0">
                <a:solidFill>
                  <a:schemeClr val="tx1"/>
                </a:solidFill>
                <a:latin typeface="Times New Roman" pitchFamily="18" charset="0"/>
                <a:cs typeface="Times New Roman" pitchFamily="18" charset="0"/>
              </a:rPr>
              <a:t> не обоснованной.</a:t>
            </a:r>
            <a:endParaRPr lang="ru-RU" sz="1600" dirty="0">
              <a:solidFill>
                <a:schemeClr val="tx1"/>
              </a:solidFill>
              <a:latin typeface="Times New Roman" pitchFamily="18" charset="0"/>
              <a:cs typeface="Times New Roman" pitchFamily="18" charset="0"/>
            </a:endParaRPr>
          </a:p>
        </p:txBody>
      </p:sp>
      <p:sp>
        <p:nvSpPr>
          <p:cNvPr id="14" name="Стрелка вниз 13"/>
          <p:cNvSpPr/>
          <p:nvPr/>
        </p:nvSpPr>
        <p:spPr>
          <a:xfrm>
            <a:off x="4329684" y="1973534"/>
            <a:ext cx="484632" cy="450729"/>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3" name="Скругленный прямоугольник 12">
            <a:hlinkClick r:id="" action="ppaction://noaction"/>
          </p:cNvPr>
          <p:cNvSpPr/>
          <p:nvPr/>
        </p:nvSpPr>
        <p:spPr>
          <a:xfrm>
            <a:off x="1193912" y="2424263"/>
            <a:ext cx="6756176" cy="222887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marL="342900" indent="-342900" algn="just">
              <a:buAutoNum type="arabicPeriod"/>
            </a:pPr>
            <a:r>
              <a:rPr lang="ru-RU" sz="1600" dirty="0" smtClean="0">
                <a:solidFill>
                  <a:schemeClr val="tx1"/>
                </a:solidFill>
                <a:latin typeface="Times New Roman" pitchFamily="18" charset="0"/>
                <a:cs typeface="Times New Roman" pitchFamily="18" charset="0"/>
              </a:rPr>
              <a:t>Позиция заявителя о необходимости проведения Аукциона в соответствии с Федеральным законом </a:t>
            </a:r>
            <a:r>
              <a:rPr lang="ru-RU" sz="1600" dirty="0">
                <a:solidFill>
                  <a:schemeClr val="tx1"/>
                </a:solidFill>
                <a:latin typeface="Times New Roman" pitchFamily="18" charset="0"/>
                <a:cs typeface="Times New Roman" pitchFamily="18" charset="0"/>
              </a:rPr>
              <a:t>от 21.07.2005 № 94-ФЗ «О размещении заказов на поставки товаров, выполнение работ, оказание услуг для государственных и муниципальных нужд</a:t>
            </a:r>
            <a:r>
              <a:rPr lang="ru-RU" sz="1600" dirty="0" smtClean="0">
                <a:solidFill>
                  <a:schemeClr val="tx1"/>
                </a:solidFill>
                <a:latin typeface="Times New Roman" pitchFamily="18" charset="0"/>
                <a:cs typeface="Times New Roman" pitchFamily="18" charset="0"/>
              </a:rPr>
              <a:t>» не основана на законе.</a:t>
            </a:r>
          </a:p>
          <a:p>
            <a:pPr marL="342900" indent="-342900" algn="just">
              <a:buAutoNum type="arabicPeriod"/>
            </a:pPr>
            <a:r>
              <a:rPr lang="ru-RU" sz="1600" dirty="0" smtClean="0">
                <a:solidFill>
                  <a:schemeClr val="tx1"/>
                </a:solidFill>
                <a:latin typeface="Times New Roman" pitchFamily="18" charset="0"/>
                <a:cs typeface="Times New Roman" pitchFamily="18" charset="0"/>
              </a:rPr>
              <a:t>При </a:t>
            </a:r>
            <a:r>
              <a:rPr lang="ru-RU" sz="1600" dirty="0">
                <a:solidFill>
                  <a:schemeClr val="tx1"/>
                </a:solidFill>
                <a:latin typeface="Times New Roman" pitchFamily="18" charset="0"/>
                <a:cs typeface="Times New Roman" pitchFamily="18" charset="0"/>
              </a:rPr>
              <a:t>проведении Аукциона </a:t>
            </a:r>
            <a:r>
              <a:rPr lang="ru-RU" sz="1600" dirty="0" err="1">
                <a:solidFill>
                  <a:schemeClr val="tx1"/>
                </a:solidFill>
                <a:latin typeface="Times New Roman" pitchFamily="18" charset="0"/>
                <a:cs typeface="Times New Roman" pitchFamily="18" charset="0"/>
              </a:rPr>
              <a:t>Мослесхозом</a:t>
            </a:r>
            <a:r>
              <a:rPr lang="ru-RU" sz="1600" dirty="0">
                <a:solidFill>
                  <a:schemeClr val="tx1"/>
                </a:solidFill>
                <a:latin typeface="Times New Roman" pitchFamily="18" charset="0"/>
                <a:cs typeface="Times New Roman" pitchFamily="18" charset="0"/>
              </a:rPr>
              <a:t> были соблюдены требования Лесного кодекса Российской Федерации, предъявляемые к порядку организации и проведения таких аукционов</a:t>
            </a:r>
            <a:r>
              <a:rPr lang="ru-RU" sz="1600" dirty="0" smtClean="0">
                <a:solidFill>
                  <a:schemeClr val="tx1"/>
                </a:solidFill>
                <a:latin typeface="Times New Roman" pitchFamily="18" charset="0"/>
                <a:cs typeface="Times New Roman" pitchFamily="18" charset="0"/>
              </a:rPr>
              <a:t>.</a:t>
            </a:r>
            <a:endParaRPr lang="ru-RU" sz="1600" dirty="0">
              <a:solidFill>
                <a:schemeClr val="tx1"/>
              </a:solidFill>
              <a:latin typeface="Times New Roman" pitchFamily="18" charset="0"/>
              <a:cs typeface="Times New Roman" pitchFamily="18" charset="0"/>
            </a:endParaRPr>
          </a:p>
        </p:txBody>
      </p:sp>
      <p:sp>
        <p:nvSpPr>
          <p:cNvPr id="16" name="Стрелка вниз 15"/>
          <p:cNvSpPr/>
          <p:nvPr/>
        </p:nvSpPr>
        <p:spPr>
          <a:xfrm>
            <a:off x="4329684" y="4653137"/>
            <a:ext cx="484632" cy="450729"/>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9" name="Улыбающееся лицо 8">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52086532"/>
      </p:ext>
    </p:extLst>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lstStyle/>
          <a:p>
            <a:r>
              <a:rPr lang="ru-RU" sz="1600" dirty="0" smtClean="0">
                <a:solidFill>
                  <a:schemeClr val="bg1"/>
                </a:solidFill>
                <a:latin typeface="Times New Roman" pitchFamily="18" charset="0"/>
                <a:cs typeface="Times New Roman" pitchFamily="18" charset="0"/>
              </a:rPr>
              <a:t>Открытый </a:t>
            </a:r>
            <a:r>
              <a:rPr lang="ru-RU" sz="1600" dirty="0">
                <a:solidFill>
                  <a:schemeClr val="bg1"/>
                </a:solidFill>
                <a:latin typeface="Times New Roman" pitchFamily="18" charset="0"/>
                <a:cs typeface="Times New Roman" pitchFamily="18" charset="0"/>
              </a:rPr>
              <a:t>конкурс на право заключения договора на установку и эксплуатацию рекламных конструкций на территории Ленинского муниципального района Московской области </a:t>
            </a:r>
            <a:endParaRPr lang="ru-RU" sz="1600" dirty="0">
              <a:solidFill>
                <a:schemeClr val="bg1"/>
              </a:solidFill>
              <a:latin typeface="Times New Roman" pitchFamily="18" charset="0"/>
              <a:cs typeface="Times New Roman" pitchFamily="18" charset="0"/>
            </a:endParaRPr>
          </a:p>
        </p:txBody>
      </p:sp>
      <p:sp>
        <p:nvSpPr>
          <p:cNvPr id="4" name="Номер слайда 3"/>
          <p:cNvSpPr>
            <a:spLocks noGrp="1"/>
          </p:cNvSpPr>
          <p:nvPr>
            <p:ph type="sldNum" sz="quarter" idx="10"/>
          </p:nvPr>
        </p:nvSpPr>
        <p:spPr>
          <a:xfrm>
            <a:off x="7013748" y="6530752"/>
            <a:ext cx="2133600" cy="304800"/>
          </a:xfrm>
          <a:noFill/>
        </p:spPr>
        <p:txBody>
          <a:bodyPr/>
          <a:lstStyle/>
          <a:p>
            <a:pPr>
              <a:defRPr/>
            </a:pPr>
            <a:fld id="{6FEB8230-E3D9-43CB-97A3-A522C536E9CB}" type="slidenum">
              <a:rPr lang="ru-RU" smtClean="0"/>
              <a:pPr>
                <a:defRPr/>
              </a:pPr>
              <a:t>13</a:t>
            </a:fld>
            <a:endParaRPr lang="ru-RU"/>
          </a:p>
        </p:txBody>
      </p:sp>
      <p:sp>
        <p:nvSpPr>
          <p:cNvPr id="5" name="TextBox 4"/>
          <p:cNvSpPr txBox="1"/>
          <p:nvPr/>
        </p:nvSpPr>
        <p:spPr>
          <a:xfrm>
            <a:off x="462140" y="2163648"/>
            <a:ext cx="2217274" cy="369332"/>
          </a:xfrm>
          <a:prstGeom prst="rect">
            <a:avLst/>
          </a:prstGeom>
          <a:noFill/>
        </p:spPr>
        <p:txBody>
          <a:bodyPr wrap="none" rtlCol="0">
            <a:spAutoFit/>
          </a:bodyPr>
          <a:lstStyle/>
          <a:p>
            <a:r>
              <a:rPr lang="ru-RU" sz="1800" b="1" u="sng" dirty="0" smtClean="0">
                <a:latin typeface="Times New Roman" pitchFamily="18" charset="0"/>
                <a:cs typeface="Times New Roman" pitchFamily="18" charset="0"/>
              </a:rPr>
              <a:t>Позиция заявителя</a:t>
            </a:r>
            <a:endParaRPr lang="ru-RU" sz="1800" b="1" u="sng" dirty="0">
              <a:latin typeface="Times New Roman" pitchFamily="18" charset="0"/>
              <a:cs typeface="Times New Roman" pitchFamily="18" charset="0"/>
            </a:endParaRPr>
          </a:p>
        </p:txBody>
      </p:sp>
      <p:sp>
        <p:nvSpPr>
          <p:cNvPr id="9" name="Скругленный прямоугольник 8"/>
          <p:cNvSpPr/>
          <p:nvPr/>
        </p:nvSpPr>
        <p:spPr>
          <a:xfrm>
            <a:off x="154472" y="2659242"/>
            <a:ext cx="2664296" cy="2313123"/>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smtClean="0">
                <a:solidFill>
                  <a:schemeClr val="tx1"/>
                </a:solidFill>
                <a:latin typeface="Times New Roman" pitchFamily="18" charset="0"/>
                <a:cs typeface="Times New Roman" pitchFamily="18" charset="0"/>
              </a:rPr>
              <a:t>Торги проведены с нарушением действующего законодательства и ограничивают конкуренцию на рынке размещения рекламы на территории Ленинского муниципального района Московской области</a:t>
            </a:r>
            <a:endParaRPr lang="ru-RU" sz="1400" dirty="0">
              <a:solidFill>
                <a:schemeClr val="tx1"/>
              </a:solidFill>
              <a:latin typeface="Times New Roman" pitchFamily="18" charset="0"/>
              <a:cs typeface="Times New Roman" pitchFamily="18" charset="0"/>
            </a:endParaRPr>
          </a:p>
        </p:txBody>
      </p:sp>
      <p:sp>
        <p:nvSpPr>
          <p:cNvPr id="10" name="Правая фигурная скобка 9"/>
          <p:cNvSpPr/>
          <p:nvPr/>
        </p:nvSpPr>
        <p:spPr>
          <a:xfrm rot="10800000">
            <a:off x="3026667" y="1147316"/>
            <a:ext cx="648072" cy="5336976"/>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ru-RU"/>
          </a:p>
        </p:txBody>
      </p:sp>
      <p:sp>
        <p:nvSpPr>
          <p:cNvPr id="11" name="Скругленный прямоугольник 10"/>
          <p:cNvSpPr/>
          <p:nvPr/>
        </p:nvSpPr>
        <p:spPr>
          <a:xfrm>
            <a:off x="3818755" y="1146820"/>
            <a:ext cx="5112568" cy="807392"/>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smtClean="0">
                <a:solidFill>
                  <a:schemeClr val="tx1"/>
                </a:solidFill>
                <a:latin typeface="Times New Roman" pitchFamily="18" charset="0"/>
                <a:cs typeface="Times New Roman" pitchFamily="18" charset="0"/>
              </a:rPr>
              <a:t>Организатором </a:t>
            </a:r>
            <a:r>
              <a:rPr lang="ru-RU" sz="1000" dirty="0">
                <a:solidFill>
                  <a:schemeClr val="tx1"/>
                </a:solidFill>
                <a:latin typeface="Times New Roman" pitchFamily="18" charset="0"/>
                <a:cs typeface="Times New Roman" pitchFamily="18" charset="0"/>
              </a:rPr>
              <a:t>торгов при опубликовании информации о проведении конкурса в газете «</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и на официальном сайте Администрации в сети «Интернет» www.adm-vidnoe.</a:t>
            </a:r>
            <a:r>
              <a:rPr lang="en-US" sz="1000" dirty="0">
                <a:solidFill>
                  <a:schemeClr val="tx1"/>
                </a:solidFill>
                <a:latin typeface="Times New Roman" pitchFamily="18" charset="0"/>
                <a:cs typeface="Times New Roman" pitchFamily="18" charset="0"/>
              </a:rPr>
              <a:t>ru </a:t>
            </a:r>
            <a:r>
              <a:rPr lang="ru-RU" sz="1000" dirty="0">
                <a:solidFill>
                  <a:schemeClr val="tx1"/>
                </a:solidFill>
                <a:latin typeface="Times New Roman" pitchFamily="18" charset="0"/>
                <a:cs typeface="Times New Roman" pitchFamily="18" charset="0"/>
              </a:rPr>
              <a:t>не определен предмет торгов, а именно – не указаны места под размещение рекламных конструкций, включенных в состав лотов, выставленных на торги</a:t>
            </a:r>
          </a:p>
        </p:txBody>
      </p:sp>
      <p:sp>
        <p:nvSpPr>
          <p:cNvPr id="12" name="Скругленный прямоугольник 11"/>
          <p:cNvSpPr/>
          <p:nvPr/>
        </p:nvSpPr>
        <p:spPr>
          <a:xfrm>
            <a:off x="3818755" y="2096368"/>
            <a:ext cx="5112568" cy="807392"/>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a:solidFill>
                  <a:schemeClr val="tx1"/>
                </a:solidFill>
                <a:latin typeface="Times New Roman" pitchFamily="18" charset="0"/>
                <a:cs typeface="Times New Roman" pitchFamily="18" charset="0"/>
              </a:rPr>
              <a:t>Выдача адресной программы по лотам, выставленным на конкурс, осуществлялась организатором торгов при письменном обращении участника, однако адреса, указанные в выдаваемой участникам программе, по мнению заявителя, не содержат координат, позволяющих идентифицировать места размещения рекламных конструкций, являющихся предметом торгов</a:t>
            </a:r>
          </a:p>
        </p:txBody>
      </p:sp>
      <p:sp>
        <p:nvSpPr>
          <p:cNvPr id="14" name="Скругленный прямоугольник 13"/>
          <p:cNvSpPr/>
          <p:nvPr/>
        </p:nvSpPr>
        <p:spPr>
          <a:xfrm>
            <a:off x="3828503" y="3060093"/>
            <a:ext cx="5112568" cy="535495"/>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smtClean="0">
                <a:solidFill>
                  <a:schemeClr val="tx1"/>
                </a:solidFill>
                <a:latin typeface="Times New Roman" pitchFamily="18" charset="0"/>
                <a:cs typeface="Times New Roman" pitchFamily="18" charset="0"/>
              </a:rPr>
              <a:t>Информационное </a:t>
            </a:r>
            <a:r>
              <a:rPr lang="ru-RU" sz="1000" dirty="0">
                <a:solidFill>
                  <a:schemeClr val="tx1"/>
                </a:solidFill>
                <a:latin typeface="Times New Roman" pitchFamily="18" charset="0"/>
                <a:cs typeface="Times New Roman" pitchFamily="18" charset="0"/>
              </a:rPr>
              <a:t>извещение о проведении торгов на право заключения договоров на установку рекламных конструкций, как таковое, в официальном печатном издании и на официальном сайте Администрации в сети «Интернет» не размещено</a:t>
            </a:r>
          </a:p>
        </p:txBody>
      </p:sp>
      <p:sp>
        <p:nvSpPr>
          <p:cNvPr id="15" name="Скругленный прямоугольник 14"/>
          <p:cNvSpPr/>
          <p:nvPr/>
        </p:nvSpPr>
        <p:spPr>
          <a:xfrm>
            <a:off x="3828503" y="3748112"/>
            <a:ext cx="5112568" cy="423540"/>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smtClean="0">
                <a:solidFill>
                  <a:schemeClr val="tx1"/>
                </a:solidFill>
                <a:latin typeface="Times New Roman" pitchFamily="18" charset="0"/>
                <a:cs typeface="Times New Roman" pitchFamily="18" charset="0"/>
              </a:rPr>
              <a:t>Организатором </a:t>
            </a:r>
            <a:r>
              <a:rPr lang="ru-RU" sz="1000" dirty="0">
                <a:solidFill>
                  <a:schemeClr val="tx1"/>
                </a:solidFill>
                <a:latin typeface="Times New Roman" pitchFamily="18" charset="0"/>
                <a:cs typeface="Times New Roman" pitchFamily="18" charset="0"/>
              </a:rPr>
              <a:t>торгов не разработан и не опубликован порядок участия физических лиц в конкурсе</a:t>
            </a:r>
          </a:p>
        </p:txBody>
      </p:sp>
      <p:sp>
        <p:nvSpPr>
          <p:cNvPr id="16" name="Скругленный прямоугольник 15"/>
          <p:cNvSpPr/>
          <p:nvPr/>
        </p:nvSpPr>
        <p:spPr>
          <a:xfrm>
            <a:off x="3845519" y="4349174"/>
            <a:ext cx="5112568" cy="435441"/>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К</a:t>
            </a:r>
            <a:r>
              <a:rPr lang="ru-RU" sz="1000" dirty="0" smtClean="0">
                <a:solidFill>
                  <a:schemeClr val="tx1"/>
                </a:solidFill>
                <a:latin typeface="Times New Roman" pitchFamily="18" charset="0"/>
                <a:cs typeface="Times New Roman" pitchFamily="18" charset="0"/>
              </a:rPr>
              <a:t>онкурсная </a:t>
            </a:r>
            <a:r>
              <a:rPr lang="ru-RU" sz="1000" dirty="0">
                <a:solidFill>
                  <a:schemeClr val="tx1"/>
                </a:solidFill>
                <a:latin typeface="Times New Roman" pitchFamily="18" charset="0"/>
                <a:cs typeface="Times New Roman" pitchFamily="18" charset="0"/>
              </a:rPr>
              <a:t>документация по проведению указанных торгов не содержит исчерпывающих требований к участникам торгов</a:t>
            </a:r>
          </a:p>
        </p:txBody>
      </p:sp>
      <p:sp>
        <p:nvSpPr>
          <p:cNvPr id="17" name="Скругленный прямоугольник 16"/>
          <p:cNvSpPr/>
          <p:nvPr/>
        </p:nvSpPr>
        <p:spPr>
          <a:xfrm>
            <a:off x="3828503" y="4891732"/>
            <a:ext cx="5112568" cy="720080"/>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a:t>
            </a:r>
            <a:r>
              <a:rPr lang="ru-RU" sz="1000" dirty="0" smtClean="0">
                <a:solidFill>
                  <a:schemeClr val="tx1"/>
                </a:solidFill>
                <a:latin typeface="Times New Roman" pitchFamily="18" charset="0"/>
                <a:cs typeface="Times New Roman" pitchFamily="18" charset="0"/>
              </a:rPr>
              <a:t>а </a:t>
            </a:r>
            <a:r>
              <a:rPr lang="ru-RU" sz="1000" dirty="0">
                <a:solidFill>
                  <a:schemeClr val="tx1"/>
                </a:solidFill>
                <a:latin typeface="Times New Roman" pitchFamily="18" charset="0"/>
                <a:cs typeface="Times New Roman" pitchFamily="18" charset="0"/>
              </a:rPr>
              <a:t>торги выставлены места под размещение рекламных конструкций, на которых ранее в порядке предусмотренном действовавшим на тот момент законодательством Российской Федерации о рекламе были установлены рекламные конструкции</a:t>
            </a:r>
          </a:p>
        </p:txBody>
      </p:sp>
      <p:sp>
        <p:nvSpPr>
          <p:cNvPr id="19" name="Скругленный прямоугольник 18"/>
          <p:cNvSpPr/>
          <p:nvPr/>
        </p:nvSpPr>
        <p:spPr>
          <a:xfrm>
            <a:off x="3845519" y="5764212"/>
            <a:ext cx="5112568" cy="720080"/>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организатором торгов нарушен пункт 2 статьи 448 Гражданского Кодекса Российской Федерации в части не опубликования (не размещения в печатном периодическом издании и  на официальном сайте в сети «Интернет») сведений о времени, месте и порядке определения победителя проводимого конкурса</a:t>
            </a:r>
          </a:p>
        </p:txBody>
      </p:sp>
      <p:sp>
        <p:nvSpPr>
          <p:cNvPr id="18" name="Улыбающееся лицо 17">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8034652"/>
      </p:ext>
    </p:extLst>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6FEB8230-E3D9-43CB-97A3-A522C536E9CB}" type="slidenum">
              <a:rPr lang="ru-RU" smtClean="0"/>
              <a:pPr>
                <a:defRPr/>
              </a:pPr>
              <a:t>14</a:t>
            </a:fld>
            <a:endParaRPr lang="ru-RU"/>
          </a:p>
        </p:txBody>
      </p:sp>
      <p:sp>
        <p:nvSpPr>
          <p:cNvPr id="5" name="Заголовок 1"/>
          <p:cNvSpPr>
            <a:spLocks noGrp="1"/>
          </p:cNvSpPr>
          <p:nvPr>
            <p:ph type="title"/>
          </p:nvPr>
        </p:nvSpPr>
        <p:spPr>
          <a:xfrm>
            <a:off x="0" y="0"/>
            <a:ext cx="9144000" cy="692696"/>
          </a:xfrm>
        </p:spPr>
        <p:txBody>
          <a:bodyPr/>
          <a:lstStyle/>
          <a:p>
            <a:r>
              <a:rPr lang="ru-RU" sz="1400" dirty="0" smtClean="0">
                <a:solidFill>
                  <a:schemeClr val="bg1"/>
                </a:solidFill>
                <a:latin typeface="Times New Roman" pitchFamily="18" charset="0"/>
                <a:cs typeface="Times New Roman" pitchFamily="18" charset="0"/>
              </a:rPr>
              <a:t>Позиция Конкурсной комиссии </a:t>
            </a:r>
            <a:r>
              <a:rPr lang="ru-RU" sz="1400" dirty="0">
                <a:solidFill>
                  <a:schemeClr val="bg1"/>
                </a:solidFill>
                <a:latin typeface="Times New Roman" pitchFamily="18" charset="0"/>
                <a:cs typeface="Times New Roman" pitchFamily="18" charset="0"/>
              </a:rPr>
              <a:t>по проведению открытый конкурс на право заключения договора на установку и эксплуатацию рекламных конструкций на территории Ленинского муниципального района Московской </a:t>
            </a:r>
            <a:r>
              <a:rPr lang="ru-RU" sz="1400" dirty="0" smtClean="0">
                <a:solidFill>
                  <a:schemeClr val="bg1"/>
                </a:solidFill>
                <a:latin typeface="Times New Roman" pitchFamily="18" charset="0"/>
                <a:cs typeface="Times New Roman" pitchFamily="18" charset="0"/>
              </a:rPr>
              <a:t>области</a:t>
            </a:r>
            <a:endParaRPr lang="ru-RU" sz="1400" dirty="0">
              <a:solidFill>
                <a:schemeClr val="bg1"/>
              </a:solidFill>
              <a:latin typeface="Times New Roman" pitchFamily="18" charset="0"/>
              <a:cs typeface="Times New Roman" pitchFamily="18" charset="0"/>
            </a:endParaRPr>
          </a:p>
        </p:txBody>
      </p:sp>
      <p:sp>
        <p:nvSpPr>
          <p:cNvPr id="6" name="Скругленный прямоугольник 5"/>
          <p:cNvSpPr/>
          <p:nvPr/>
        </p:nvSpPr>
        <p:spPr>
          <a:xfrm>
            <a:off x="154472" y="3211750"/>
            <a:ext cx="2664296" cy="1156561"/>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smtClean="0">
                <a:solidFill>
                  <a:schemeClr val="tx1"/>
                </a:solidFill>
                <a:latin typeface="Times New Roman" pitchFamily="18" charset="0"/>
                <a:cs typeface="Times New Roman" pitchFamily="18" charset="0"/>
              </a:rPr>
              <a:t>Торги проведены в соответствии с действующим законодательством</a:t>
            </a:r>
            <a:endParaRPr lang="ru-RU" sz="1400" dirty="0">
              <a:solidFill>
                <a:schemeClr val="tx1"/>
              </a:solidFill>
              <a:latin typeface="Times New Roman" pitchFamily="18" charset="0"/>
              <a:cs typeface="Times New Roman" pitchFamily="18" charset="0"/>
            </a:endParaRPr>
          </a:p>
        </p:txBody>
      </p:sp>
      <p:sp>
        <p:nvSpPr>
          <p:cNvPr id="7" name="Правая фигурная скобка 6"/>
          <p:cNvSpPr/>
          <p:nvPr/>
        </p:nvSpPr>
        <p:spPr>
          <a:xfrm rot="10800000">
            <a:off x="3026667" y="1147316"/>
            <a:ext cx="648072" cy="5336976"/>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ru-RU"/>
          </a:p>
        </p:txBody>
      </p:sp>
      <p:sp>
        <p:nvSpPr>
          <p:cNvPr id="8" name="Скругленный прямоугольник 7"/>
          <p:cNvSpPr/>
          <p:nvPr/>
        </p:nvSpPr>
        <p:spPr>
          <a:xfrm>
            <a:off x="3815307" y="1484784"/>
            <a:ext cx="5112568" cy="986036"/>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smtClean="0">
                <a:solidFill>
                  <a:schemeClr val="tx1"/>
                </a:solidFill>
                <a:latin typeface="Times New Roman" pitchFamily="18" charset="0"/>
                <a:cs typeface="Times New Roman" pitchFamily="18" charset="0"/>
              </a:rPr>
              <a:t>Совокупность опубликованных в газете </a:t>
            </a:r>
            <a:r>
              <a:rPr lang="ru-RU" sz="1000" dirty="0">
                <a:solidFill>
                  <a:schemeClr val="tx1"/>
                </a:solidFill>
                <a:latin typeface="Times New Roman" pitchFamily="18" charset="0"/>
                <a:cs typeface="Times New Roman" pitchFamily="18" charset="0"/>
              </a:rPr>
              <a:t>«</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и на официальном сайте Администрации в сети «Интернет» www.adm-vidnoe.</a:t>
            </a:r>
            <a:r>
              <a:rPr lang="en-US" sz="1000" dirty="0" smtClean="0">
                <a:solidFill>
                  <a:schemeClr val="tx1"/>
                </a:solidFill>
                <a:latin typeface="Times New Roman" pitchFamily="18" charset="0"/>
                <a:cs typeface="Times New Roman" pitchFamily="18" charset="0"/>
              </a:rPr>
              <a:t>ru</a:t>
            </a:r>
            <a:r>
              <a:rPr lang="ru-RU" sz="1000" dirty="0" smtClean="0">
                <a:solidFill>
                  <a:schemeClr val="tx1"/>
                </a:solidFill>
                <a:latin typeface="Times New Roman" pitchFamily="18" charset="0"/>
                <a:cs typeface="Times New Roman" pitchFamily="18" charset="0"/>
              </a:rPr>
              <a:t> документов </a:t>
            </a:r>
            <a:r>
              <a:rPr lang="ru-RU" sz="1000" dirty="0">
                <a:solidFill>
                  <a:schemeClr val="tx1"/>
                </a:solidFill>
                <a:latin typeface="Times New Roman" pitchFamily="18" charset="0"/>
                <a:cs typeface="Times New Roman" pitchFamily="18" charset="0"/>
              </a:rPr>
              <a:t>содержит исчерпывающую информацию о проводимом конкурсе, в том числе сведения, доведение которых до потенциальных участников торгов предусмотрено законодательством Российской Федерации. При этом конкурсная документация не ограничивает доступ к участию в торгах физических лиц</a:t>
            </a:r>
          </a:p>
        </p:txBody>
      </p:sp>
      <p:sp>
        <p:nvSpPr>
          <p:cNvPr id="9" name="Скругленный прямоугольник 8"/>
          <p:cNvSpPr/>
          <p:nvPr/>
        </p:nvSpPr>
        <p:spPr>
          <a:xfrm>
            <a:off x="3815307" y="2613734"/>
            <a:ext cx="5112568" cy="649174"/>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С</a:t>
            </a:r>
            <a:r>
              <a:rPr lang="ru-RU" sz="1000" dirty="0" smtClean="0">
                <a:solidFill>
                  <a:schemeClr val="tx1"/>
                </a:solidFill>
                <a:latin typeface="Times New Roman" pitchFamily="18" charset="0"/>
                <a:cs typeface="Times New Roman" pitchFamily="18" charset="0"/>
              </a:rPr>
              <a:t>ведения </a:t>
            </a:r>
            <a:r>
              <a:rPr lang="ru-RU" sz="1000" dirty="0">
                <a:solidFill>
                  <a:schemeClr val="tx1"/>
                </a:solidFill>
                <a:latin typeface="Times New Roman" pitchFamily="18" charset="0"/>
                <a:cs typeface="Times New Roman" pitchFamily="18" charset="0"/>
              </a:rPr>
              <a:t>о местах размещения рекламных конструкций не публиковались в газете «</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в связи с отсутствием технической возможности</a:t>
            </a:r>
          </a:p>
        </p:txBody>
      </p:sp>
      <p:sp>
        <p:nvSpPr>
          <p:cNvPr id="10" name="Скругленный прямоугольник 9"/>
          <p:cNvSpPr/>
          <p:nvPr/>
        </p:nvSpPr>
        <p:spPr>
          <a:xfrm>
            <a:off x="3815307" y="3415308"/>
            <a:ext cx="5112568" cy="927720"/>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С</a:t>
            </a:r>
            <a:r>
              <a:rPr lang="ru-RU" sz="1000" dirty="0" smtClean="0">
                <a:solidFill>
                  <a:schemeClr val="tx1"/>
                </a:solidFill>
                <a:latin typeface="Times New Roman" pitchFamily="18" charset="0"/>
                <a:cs typeface="Times New Roman" pitchFamily="18" charset="0"/>
              </a:rPr>
              <a:t>ведения </a:t>
            </a:r>
            <a:r>
              <a:rPr lang="ru-RU" sz="1000" dirty="0">
                <a:solidFill>
                  <a:schemeClr val="tx1"/>
                </a:solidFill>
                <a:latin typeface="Times New Roman" pitchFamily="18" charset="0"/>
                <a:cs typeface="Times New Roman" pitchFamily="18" charset="0"/>
              </a:rPr>
              <a:t>о возможности получения адресной программы у организатора торгов, указанные в извещении и конкурсной документации, являлись достаточными для участников торгов. Отсутствие информации о координатах мест размещения рекламных конструкций в извещении о проведении конкурса не привело к ограничению доступа к участию в торгах, что подтверждается количеством поступивших заявок</a:t>
            </a:r>
          </a:p>
        </p:txBody>
      </p:sp>
      <p:sp>
        <p:nvSpPr>
          <p:cNvPr id="11" name="Скругленный прямоугольник 10"/>
          <p:cNvSpPr/>
          <p:nvPr/>
        </p:nvSpPr>
        <p:spPr>
          <a:xfrm>
            <a:off x="3815307" y="4495428"/>
            <a:ext cx="5112568" cy="927720"/>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У</a:t>
            </a:r>
            <a:r>
              <a:rPr lang="ru-RU" sz="1000" dirty="0" smtClean="0">
                <a:solidFill>
                  <a:schemeClr val="tx1"/>
                </a:solidFill>
                <a:latin typeface="Times New Roman" pitchFamily="18" charset="0"/>
                <a:cs typeface="Times New Roman" pitchFamily="18" charset="0"/>
              </a:rPr>
              <a:t>казание </a:t>
            </a:r>
            <a:r>
              <a:rPr lang="ru-RU" sz="1000" dirty="0">
                <a:solidFill>
                  <a:schemeClr val="tx1"/>
                </a:solidFill>
                <a:latin typeface="Times New Roman" pitchFamily="18" charset="0"/>
                <a:cs typeface="Times New Roman" pitchFamily="18" charset="0"/>
              </a:rPr>
              <a:t>координат мест под размещение рекламных конструкций на этапе проведения соответствующих торгов невозможно в принципе, так как определение точного адреса установки осуществляется уполномоченными органами в соответствии с требованиями технических регламентов и (или) нормативных правовых актов о безопасности дорожного движения</a:t>
            </a:r>
          </a:p>
        </p:txBody>
      </p:sp>
      <p:sp>
        <p:nvSpPr>
          <p:cNvPr id="12" name="Скругленный прямоугольник 11"/>
          <p:cNvSpPr/>
          <p:nvPr/>
        </p:nvSpPr>
        <p:spPr>
          <a:xfrm>
            <a:off x="3815307" y="5555332"/>
            <a:ext cx="5112568" cy="587896"/>
          </a:xfrm>
          <a:prstGeom prst="roundRect">
            <a:avLst>
              <a:gd name="adj" fmla="val 22959"/>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smtClean="0">
                <a:solidFill>
                  <a:schemeClr val="tx1"/>
                </a:solidFill>
                <a:latin typeface="Times New Roman" pitchFamily="18" charset="0"/>
                <a:cs typeface="Times New Roman" pitchFamily="18" charset="0"/>
              </a:rPr>
              <a:t>На </a:t>
            </a:r>
            <a:r>
              <a:rPr lang="ru-RU" sz="1000" dirty="0">
                <a:solidFill>
                  <a:schemeClr val="tx1"/>
                </a:solidFill>
                <a:latin typeface="Times New Roman" pitchFamily="18" charset="0"/>
                <a:cs typeface="Times New Roman" pitchFamily="18" charset="0"/>
              </a:rPr>
              <a:t>торги выставлены места под размещение рекламных конструкций, ранее не использовавшиеся для указанных целей. Договоры на установку и эксплуатацию рекламных конструкций на местах, выставленных на торги, ранее не заключались</a:t>
            </a:r>
          </a:p>
        </p:txBody>
      </p:sp>
      <p:sp>
        <p:nvSpPr>
          <p:cNvPr id="13" name="Улыбающееся лицо 1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00554469"/>
      </p:ext>
    </p:extLst>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Правовое регулирование</a:t>
            </a:r>
            <a:endParaRPr lang="ru-RU" sz="2600" b="1" dirty="0">
              <a:solidFill>
                <a:schemeClr val="bg1"/>
              </a:solidFill>
              <a:latin typeface="Times New Roman" pitchFamily="18" charset="0"/>
              <a:cs typeface="Times New Roman" pitchFamily="18" charset="0"/>
            </a:endParaRPr>
          </a:p>
        </p:txBody>
      </p:sp>
      <p:sp>
        <p:nvSpPr>
          <p:cNvPr id="18444" name="Номер слайда 39"/>
          <p:cNvSpPr>
            <a:spLocks noGrp="1"/>
          </p:cNvSpPr>
          <p:nvPr>
            <p:ph type="sldNum" sz="quarter" idx="10"/>
          </p:nvPr>
        </p:nvSpPr>
        <p:spPr>
          <a:noFill/>
        </p:spPr>
        <p:txBody>
          <a:bodyPr/>
          <a:lstStyle/>
          <a:p>
            <a:fld id="{141C4718-BBBE-48C4-8F2C-941F97AC7191}" type="slidenum">
              <a:rPr lang="ru-RU" smtClean="0">
                <a:latin typeface="Times New Roman" pitchFamily="18" charset="0"/>
                <a:ea typeface="ＭＳ Ｐゴシック" pitchFamily="34" charset="-128"/>
                <a:cs typeface="Times New Roman" pitchFamily="18" charset="0"/>
              </a:rPr>
              <a:pPr/>
              <a:t>15</a:t>
            </a:fld>
            <a:endParaRPr lang="ru-RU" smtClean="0">
              <a:latin typeface="Times New Roman" pitchFamily="18" charset="0"/>
              <a:ea typeface="ＭＳ Ｐゴシック" pitchFamily="34" charset="-128"/>
              <a:cs typeface="Times New Roman" pitchFamily="18" charset="0"/>
            </a:endParaRPr>
          </a:p>
        </p:txBody>
      </p:sp>
      <p:sp>
        <p:nvSpPr>
          <p:cNvPr id="32" name="Скругленный прямоугольник 31"/>
          <p:cNvSpPr/>
          <p:nvPr/>
        </p:nvSpPr>
        <p:spPr>
          <a:xfrm>
            <a:off x="565844" y="980728"/>
            <a:ext cx="5374308" cy="85232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Гражданский кодекс Российской Федерации</a:t>
            </a:r>
            <a:endParaRPr lang="ru-RU" sz="1400" dirty="0">
              <a:solidFill>
                <a:schemeClr val="tx1"/>
              </a:solidFill>
              <a:latin typeface="Times New Roman" pitchFamily="18" charset="0"/>
              <a:cs typeface="Times New Roman" pitchFamily="18" charset="0"/>
            </a:endParaRPr>
          </a:p>
        </p:txBody>
      </p:sp>
      <p:sp>
        <p:nvSpPr>
          <p:cNvPr id="33" name="Стрелка вниз 32"/>
          <p:cNvSpPr/>
          <p:nvPr/>
        </p:nvSpPr>
        <p:spPr>
          <a:xfrm>
            <a:off x="9208084" y="959750"/>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4" name="Скругленный прямоугольник 33"/>
          <p:cNvSpPr/>
          <p:nvPr/>
        </p:nvSpPr>
        <p:spPr>
          <a:xfrm>
            <a:off x="241808" y="2504167"/>
            <a:ext cx="2808312" cy="341910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Пункт 2 статьи 448: </a:t>
            </a:r>
          </a:p>
          <a:p>
            <a:pPr marL="285750" indent="-285750" algn="just">
              <a:buFont typeface="Wingdings" pitchFamily="2" charset="2"/>
              <a:buChar char="ü"/>
              <a:defRPr/>
            </a:pPr>
            <a:r>
              <a:rPr lang="ru-RU" sz="1200" dirty="0">
                <a:solidFill>
                  <a:schemeClr val="tx1"/>
                </a:solidFill>
                <a:latin typeface="Times New Roman" pitchFamily="18" charset="0"/>
                <a:cs typeface="Times New Roman" pitchFamily="18" charset="0"/>
              </a:rPr>
              <a:t>извещение должно содержать во всяком случае сведения о времени, месте и форме торгов, их предмете и порядке проведения, в том числе об оформлении участия в торгах, определении лица, выигравшего торги, а также сведения о начальной </a:t>
            </a:r>
            <a:r>
              <a:rPr lang="ru-RU" sz="1200" dirty="0" smtClean="0">
                <a:solidFill>
                  <a:schemeClr val="tx1"/>
                </a:solidFill>
                <a:latin typeface="Times New Roman" pitchFamily="18" charset="0"/>
                <a:cs typeface="Times New Roman" pitchFamily="18" charset="0"/>
              </a:rPr>
              <a:t>цене;</a:t>
            </a:r>
          </a:p>
          <a:p>
            <a:pPr marL="285750" indent="-285750" algn="just">
              <a:buFont typeface="Wingdings" pitchFamily="2" charset="2"/>
              <a:buChar char="ü"/>
              <a:defRPr/>
            </a:pPr>
            <a:r>
              <a:rPr lang="ru-RU" sz="1200" dirty="0">
                <a:solidFill>
                  <a:schemeClr val="tx1"/>
                </a:solidFill>
                <a:latin typeface="Times New Roman" pitchFamily="18" charset="0"/>
                <a:cs typeface="Times New Roman" pitchFamily="18" charset="0"/>
              </a:rPr>
              <a:t>в случае если предметом торгов является только право на заключение договора, в извещении о предстоящих торгах должен быть указан предоставляемый для этого срок</a:t>
            </a:r>
          </a:p>
        </p:txBody>
      </p:sp>
      <p:sp>
        <p:nvSpPr>
          <p:cNvPr id="37" name="Стрелка вниз 36"/>
          <p:cNvSpPr/>
          <p:nvPr/>
        </p:nvSpPr>
        <p:spPr>
          <a:xfrm>
            <a:off x="9756576" y="980728"/>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8" name="Скругленный прямоугольник 37"/>
          <p:cNvSpPr/>
          <p:nvPr/>
        </p:nvSpPr>
        <p:spPr>
          <a:xfrm>
            <a:off x="3275856" y="2472881"/>
            <a:ext cx="2808312" cy="3759089"/>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Статья 190: </a:t>
            </a:r>
          </a:p>
          <a:p>
            <a:pPr marL="285750" indent="-285750" algn="just">
              <a:buFont typeface="Wingdings" pitchFamily="2" charset="2"/>
              <a:buChar char="ü"/>
              <a:defRPr/>
            </a:pPr>
            <a:r>
              <a:rPr lang="ru-RU" sz="1400" dirty="0">
                <a:solidFill>
                  <a:schemeClr val="tx1"/>
                </a:solidFill>
                <a:latin typeface="Times New Roman" pitchFamily="18" charset="0"/>
                <a:cs typeface="Times New Roman" pitchFamily="18" charset="0"/>
              </a:rPr>
              <a:t>установленный законом, иными правовыми актами, сделкой или назначаемый судом срок определяется календарной датой или истечением периода времени, который исчисляется годами, месяцами, неделями, днями или часами. Срок может определяться также указанием на событие, которое должно неизбежно наступить</a:t>
            </a:r>
          </a:p>
        </p:txBody>
      </p:sp>
      <p:sp>
        <p:nvSpPr>
          <p:cNvPr id="41" name="Стрелка вниз 40"/>
          <p:cNvSpPr/>
          <p:nvPr/>
        </p:nvSpPr>
        <p:spPr>
          <a:xfrm>
            <a:off x="1403648" y="1931013"/>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43" name="Скругленный прямоугольник 42"/>
          <p:cNvSpPr/>
          <p:nvPr/>
        </p:nvSpPr>
        <p:spPr>
          <a:xfrm>
            <a:off x="6227476" y="2749428"/>
            <a:ext cx="2884600" cy="3205993"/>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smtClean="0">
                <a:solidFill>
                  <a:schemeClr val="tx1"/>
                </a:solidFill>
                <a:latin typeface="Times New Roman" pitchFamily="18" charset="0"/>
                <a:cs typeface="Times New Roman" pitchFamily="18" charset="0"/>
              </a:rPr>
              <a:t>Положение </a:t>
            </a:r>
            <a:r>
              <a:rPr lang="ru-RU" sz="1000" dirty="0">
                <a:solidFill>
                  <a:schemeClr val="tx1"/>
                </a:solidFill>
                <a:latin typeface="Times New Roman" pitchFamily="18" charset="0"/>
                <a:cs typeface="Times New Roman" pitchFamily="18" charset="0"/>
              </a:rPr>
              <a:t>о порядке организации и проведения конкурса на право заключения договора на установку и эксплуатацию объектов наружной рекламы и информации на земельном участке, здании или ином недвижимом имуществе, находящемся в собственности Ленинского муниципального района Московской области, а также земельных участках, государственная собственность на которые не разграничена  и распоряжение которыми осуществляется органами местного самоуправления Ленинского муниципального </a:t>
            </a:r>
            <a:r>
              <a:rPr lang="ru-RU" sz="1000" dirty="0" smtClean="0">
                <a:solidFill>
                  <a:schemeClr val="tx1"/>
                </a:solidFill>
                <a:latin typeface="Times New Roman" pitchFamily="18" charset="0"/>
                <a:cs typeface="Times New Roman" pitchFamily="18" charset="0"/>
              </a:rPr>
              <a:t>района утверждено решением </a:t>
            </a:r>
            <a:r>
              <a:rPr lang="ru-RU" sz="1000" dirty="0">
                <a:solidFill>
                  <a:schemeClr val="tx1"/>
                </a:solidFill>
                <a:latin typeface="Times New Roman" pitchFamily="18" charset="0"/>
                <a:cs typeface="Times New Roman" pitchFamily="18" charset="0"/>
              </a:rPr>
              <a:t>Совета депутатов Ленинского муниципального района Московской области от 21.12.2011 г. № </a:t>
            </a:r>
            <a:r>
              <a:rPr lang="ru-RU" sz="1000" dirty="0" smtClean="0">
                <a:solidFill>
                  <a:schemeClr val="tx1"/>
                </a:solidFill>
                <a:latin typeface="Times New Roman" pitchFamily="18" charset="0"/>
                <a:cs typeface="Times New Roman" pitchFamily="18" charset="0"/>
              </a:rPr>
              <a:t>17/71 (далее – Положение)</a:t>
            </a:r>
            <a:endParaRPr lang="ru-RU" sz="1000" dirty="0">
              <a:solidFill>
                <a:schemeClr val="tx1"/>
              </a:solidFill>
              <a:latin typeface="Times New Roman" pitchFamily="18" charset="0"/>
              <a:cs typeface="Times New Roman" pitchFamily="18" charset="0"/>
            </a:endParaRPr>
          </a:p>
        </p:txBody>
      </p:sp>
      <p:sp>
        <p:nvSpPr>
          <p:cNvPr id="11" name="Стрелка вниз 10"/>
          <p:cNvSpPr/>
          <p:nvPr/>
        </p:nvSpPr>
        <p:spPr>
          <a:xfrm>
            <a:off x="4437696" y="1931013"/>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2" name="Улыбающееся лицо 11">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37994401"/>
      </p:ext>
    </p:extLst>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a:xfrm>
            <a:off x="7010400" y="6547440"/>
            <a:ext cx="2133600" cy="304800"/>
          </a:xfrm>
        </p:spPr>
        <p:txBody>
          <a:bodyPr/>
          <a:lstStyle/>
          <a:p>
            <a:pPr>
              <a:defRPr/>
            </a:pPr>
            <a:fld id="{0423BA1C-7620-4BA1-9301-A2A081089D4B}" type="slidenum">
              <a:rPr lang="ru-RU" smtClean="0"/>
              <a:pPr>
                <a:defRPr/>
              </a:pPr>
              <a:t>16</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Допущенные нарушения</a:t>
            </a:r>
            <a:endParaRPr lang="ru-RU" sz="2600" b="1" dirty="0">
              <a:solidFill>
                <a:schemeClr val="bg1"/>
              </a:solidFill>
              <a:latin typeface="Times New Roman" pitchFamily="18" charset="0"/>
              <a:cs typeface="Times New Roman" pitchFamily="18" charset="0"/>
            </a:endParaRPr>
          </a:p>
        </p:txBody>
      </p:sp>
      <p:sp>
        <p:nvSpPr>
          <p:cNvPr id="4" name="Скругленный прямоугольник 3"/>
          <p:cNvSpPr/>
          <p:nvPr/>
        </p:nvSpPr>
        <p:spPr>
          <a:xfrm>
            <a:off x="827584" y="1052736"/>
            <a:ext cx="7127696" cy="852322"/>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Извещение о проведении Конкурса</a:t>
            </a:r>
            <a:endParaRPr lang="ru-RU" sz="14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251520" y="2348879"/>
            <a:ext cx="3888432" cy="216024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a:solidFill>
                  <a:schemeClr val="tx1"/>
                </a:solidFill>
                <a:latin typeface="Times New Roman" pitchFamily="18" charset="0"/>
                <a:cs typeface="Times New Roman" pitchFamily="18" charset="0"/>
              </a:rPr>
              <a:t>Опубликованные в газете «</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и на официальном сайте Администрации в сети «Интернет» www.adm-vidnoe.</a:t>
            </a:r>
            <a:r>
              <a:rPr lang="en-US" sz="1000" dirty="0">
                <a:solidFill>
                  <a:schemeClr val="tx1"/>
                </a:solidFill>
                <a:latin typeface="Times New Roman" pitchFamily="18" charset="0"/>
                <a:cs typeface="Times New Roman" pitchFamily="18" charset="0"/>
              </a:rPr>
              <a:t>ru</a:t>
            </a:r>
            <a:r>
              <a:rPr lang="ru-RU" sz="1000" dirty="0">
                <a:solidFill>
                  <a:schemeClr val="tx1"/>
                </a:solidFill>
                <a:latin typeface="Times New Roman" pitchFamily="18" charset="0"/>
                <a:cs typeface="Times New Roman" pitchFamily="18" charset="0"/>
              </a:rPr>
              <a:t>  документы в нарушение требований пункта 2 статьи 448 Гражданского Кодекса Российской Федерации не содержат сведений об адресах мест размещения рекламных конструкций, включенных в состав лотов, выставленных на торги, - предмете торгов, информации о времени и месте определения лица, выигравшего торги, а также сведений о порядке определения лица, выигравшего торги: в частности, не указаны сопоставимые величины, с помощью которых производится оценка заявок на участие в конкурсе и ориентиры, позволяющие сформировать участникам торгов актуальное конкурсное предложение</a:t>
            </a:r>
          </a:p>
        </p:txBody>
      </p:sp>
      <p:sp>
        <p:nvSpPr>
          <p:cNvPr id="7" name="Скругленный прямоугольник 6"/>
          <p:cNvSpPr/>
          <p:nvPr/>
        </p:nvSpPr>
        <p:spPr>
          <a:xfrm>
            <a:off x="4355976" y="2346300"/>
            <a:ext cx="4032448" cy="2450851"/>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Совокупность документов, размещенных в газете «</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и на официальном сайте Администрации в сети «Интернет» www.adm-vidnoe.</a:t>
            </a:r>
            <a:r>
              <a:rPr lang="en-US" sz="1000" dirty="0">
                <a:solidFill>
                  <a:schemeClr val="tx1"/>
                </a:solidFill>
                <a:latin typeface="Times New Roman" pitchFamily="18" charset="0"/>
                <a:cs typeface="Times New Roman" pitchFamily="18" charset="0"/>
              </a:rPr>
              <a:t>ru</a:t>
            </a:r>
            <a:r>
              <a:rPr lang="ru-RU" sz="1000" dirty="0">
                <a:solidFill>
                  <a:schemeClr val="tx1"/>
                </a:solidFill>
                <a:latin typeface="Times New Roman" pitchFamily="18" charset="0"/>
                <a:cs typeface="Times New Roman" pitchFamily="18" charset="0"/>
              </a:rPr>
              <a:t>, не содержит указания на календарную дату заключения договора на установку и эксплуатацию рекламных конструкций. Учитывая, что не определен срок подведения итогов конкурса (т.е. событие, с которого исчисляется срок заключения соответствующего договора) определить срок заключения указанного договора </a:t>
            </a:r>
            <a:r>
              <a:rPr lang="ru-RU" sz="1000" dirty="0" smtClean="0">
                <a:solidFill>
                  <a:schemeClr val="tx1"/>
                </a:solidFill>
                <a:latin typeface="Times New Roman" pitchFamily="18" charset="0"/>
                <a:cs typeface="Times New Roman" pitchFamily="18" charset="0"/>
              </a:rPr>
              <a:t>невозможно.</a:t>
            </a:r>
          </a:p>
          <a:p>
            <a:pPr algn="just"/>
            <a:r>
              <a:rPr lang="ru-RU" sz="1000" dirty="0">
                <a:solidFill>
                  <a:schemeClr val="tx1"/>
                </a:solidFill>
                <a:latin typeface="Times New Roman" pitchFamily="18" charset="0"/>
                <a:cs typeface="Times New Roman" pitchFamily="18" charset="0"/>
              </a:rPr>
              <a:t>В</a:t>
            </a:r>
            <a:r>
              <a:rPr lang="ru-RU" sz="1000" dirty="0" smtClean="0">
                <a:solidFill>
                  <a:schemeClr val="tx1"/>
                </a:solidFill>
                <a:latin typeface="Times New Roman" pitchFamily="18" charset="0"/>
                <a:cs typeface="Times New Roman" pitchFamily="18" charset="0"/>
              </a:rPr>
              <a:t> </a:t>
            </a:r>
            <a:r>
              <a:rPr lang="ru-RU" sz="1000" dirty="0">
                <a:solidFill>
                  <a:schemeClr val="tx1"/>
                </a:solidFill>
                <a:latin typeface="Times New Roman" pitchFamily="18" charset="0"/>
                <a:cs typeface="Times New Roman" pitchFamily="18" charset="0"/>
              </a:rPr>
              <a:t>документах, опубликованных в газете «</a:t>
            </a:r>
            <a:r>
              <a:rPr lang="ru-RU" sz="1000" dirty="0" err="1">
                <a:solidFill>
                  <a:schemeClr val="tx1"/>
                </a:solidFill>
                <a:latin typeface="Times New Roman" pitchFamily="18" charset="0"/>
                <a:cs typeface="Times New Roman" pitchFamily="18" charset="0"/>
              </a:rPr>
              <a:t>Видновские</a:t>
            </a:r>
            <a:r>
              <a:rPr lang="ru-RU" sz="1000" dirty="0">
                <a:solidFill>
                  <a:schemeClr val="tx1"/>
                </a:solidFill>
                <a:latin typeface="Times New Roman" pitchFamily="18" charset="0"/>
                <a:cs typeface="Times New Roman" pitchFamily="18" charset="0"/>
              </a:rPr>
              <a:t> вести» № 96 (11412) от 27.12.2011 г. и на официальном сайте Администрации в сети «Интернет» www.adm-vidnoe.</a:t>
            </a:r>
            <a:r>
              <a:rPr lang="en-US" sz="1000" dirty="0">
                <a:solidFill>
                  <a:schemeClr val="tx1"/>
                </a:solidFill>
                <a:latin typeface="Times New Roman" pitchFamily="18" charset="0"/>
                <a:cs typeface="Times New Roman" pitchFamily="18" charset="0"/>
              </a:rPr>
              <a:t>ru</a:t>
            </a:r>
            <a:r>
              <a:rPr lang="ru-RU" sz="1000" dirty="0">
                <a:solidFill>
                  <a:schemeClr val="tx1"/>
                </a:solidFill>
                <a:latin typeface="Times New Roman" pitchFamily="18" charset="0"/>
                <a:cs typeface="Times New Roman" pitchFamily="18" charset="0"/>
              </a:rPr>
              <a:t>, в нарушение второго абзаца пункта 2 статьи 448 Гражданского Кодекса Российской Федерации, не указан срок заключения договора на установку и эксплуатацию рекламных конструкций</a:t>
            </a:r>
          </a:p>
        </p:txBody>
      </p:sp>
      <p:sp>
        <p:nvSpPr>
          <p:cNvPr id="9" name="Стрелка вниз 8"/>
          <p:cNvSpPr/>
          <p:nvPr/>
        </p:nvSpPr>
        <p:spPr>
          <a:xfrm>
            <a:off x="1953420" y="1905058"/>
            <a:ext cx="484632" cy="441243"/>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1" name="Стрелка вниз 10"/>
          <p:cNvSpPr/>
          <p:nvPr/>
        </p:nvSpPr>
        <p:spPr>
          <a:xfrm>
            <a:off x="6129884" y="1904069"/>
            <a:ext cx="484632" cy="441243"/>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0" name="Улыбающееся лицо 9">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856693"/>
      </p:ext>
    </p:extLst>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17</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Допущенные нарушения</a:t>
            </a:r>
            <a:endParaRPr lang="ru-RU" sz="2600" b="1" dirty="0">
              <a:solidFill>
                <a:schemeClr val="bg1"/>
              </a:solidFill>
              <a:latin typeface="Times New Roman" pitchFamily="18" charset="0"/>
              <a:cs typeface="Times New Roman" pitchFamily="18" charset="0"/>
            </a:endParaRPr>
          </a:p>
        </p:txBody>
      </p:sp>
      <p:sp>
        <p:nvSpPr>
          <p:cNvPr id="4" name="Скругленный прямоугольник 3"/>
          <p:cNvSpPr/>
          <p:nvPr/>
        </p:nvSpPr>
        <p:spPr>
          <a:xfrm>
            <a:off x="827584" y="1052736"/>
            <a:ext cx="7127696" cy="792088"/>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Извещение о проведении Конкурса не содержит следующих обязательных в соответствии с Положением сведений</a:t>
            </a:r>
            <a:endParaRPr lang="ru-RU" sz="14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2627784" y="1967257"/>
            <a:ext cx="3888432" cy="792089"/>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не указан адрес официального сайта Администрации в сети «Интернет», адрес электронной почты и номер контактного телефона организатора торгов и конкурсной комиссии организатора торгов</a:t>
            </a:r>
          </a:p>
        </p:txBody>
      </p:sp>
      <p:sp>
        <p:nvSpPr>
          <p:cNvPr id="6" name="Скругленный прямоугольник 5"/>
          <p:cNvSpPr/>
          <p:nvPr/>
        </p:nvSpPr>
        <p:spPr>
          <a:xfrm>
            <a:off x="2627784" y="2911746"/>
            <a:ext cx="3888432" cy="792089"/>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отсутствуют сведения о порядке определения победителя в части указания сопоставимых величин, на основании которых Конкурсной комиссией организатора торгов осуществляется оценка заявок, и ориентиров, позволяющих сформировать актуальное конкурсное предложение</a:t>
            </a:r>
          </a:p>
        </p:txBody>
      </p:sp>
      <p:sp>
        <p:nvSpPr>
          <p:cNvPr id="7" name="Скругленный прямоугольник 6"/>
          <p:cNvSpPr/>
          <p:nvPr/>
        </p:nvSpPr>
        <p:spPr>
          <a:xfrm>
            <a:off x="2626916" y="3875472"/>
            <a:ext cx="3888432" cy="64807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не указано местонахождение каждого рекламного места, включенного в состав каждого лота, и таким образом, не определен предмет торгов</a:t>
            </a:r>
          </a:p>
        </p:txBody>
      </p:sp>
      <p:sp>
        <p:nvSpPr>
          <p:cNvPr id="8" name="Скругленный прямоугольник 7"/>
          <p:cNvSpPr/>
          <p:nvPr/>
        </p:nvSpPr>
        <p:spPr>
          <a:xfrm>
            <a:off x="2627784" y="4667559"/>
            <a:ext cx="3888432" cy="576065"/>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отсутствует информация о месте, дате, времени, порядке подведения итогов конкурса в части </a:t>
            </a:r>
            <a:r>
              <a:rPr lang="ru-RU" sz="1000" dirty="0" err="1">
                <a:solidFill>
                  <a:schemeClr val="tx1"/>
                </a:solidFill>
                <a:latin typeface="Times New Roman" pitchFamily="18" charset="0"/>
                <a:cs typeface="Times New Roman" pitchFamily="18" charset="0"/>
              </a:rPr>
              <a:t>неуказания</a:t>
            </a:r>
            <a:r>
              <a:rPr lang="ru-RU" sz="1000" dirty="0">
                <a:solidFill>
                  <a:schemeClr val="tx1"/>
                </a:solidFill>
                <a:latin typeface="Times New Roman" pitchFamily="18" charset="0"/>
                <a:cs typeface="Times New Roman" pitchFamily="18" charset="0"/>
              </a:rPr>
              <a:t> сведений о месте, дате, времени  определения лица, выигравшего торги</a:t>
            </a:r>
          </a:p>
        </p:txBody>
      </p:sp>
      <p:sp>
        <p:nvSpPr>
          <p:cNvPr id="9" name="Скругленный прямоугольник 8"/>
          <p:cNvSpPr/>
          <p:nvPr/>
        </p:nvSpPr>
        <p:spPr>
          <a:xfrm>
            <a:off x="2627784" y="5462370"/>
            <a:ext cx="3888432" cy="39604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не указан способ уведомления участников об итогах конкурса</a:t>
            </a:r>
          </a:p>
        </p:txBody>
      </p:sp>
      <p:sp>
        <p:nvSpPr>
          <p:cNvPr id="10" name="Скругленный прямоугольник 9"/>
          <p:cNvSpPr/>
          <p:nvPr/>
        </p:nvSpPr>
        <p:spPr>
          <a:xfrm>
            <a:off x="2627784" y="6010814"/>
            <a:ext cx="3888432" cy="39604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не указан срок заключения договора на установку и эксплуатацию рекламной конструкции</a:t>
            </a:r>
          </a:p>
        </p:txBody>
      </p:sp>
      <p:cxnSp>
        <p:nvCxnSpPr>
          <p:cNvPr id="12" name="Прямая соединительная линия 11"/>
          <p:cNvCxnSpPr>
            <a:stCxn id="4" idx="1"/>
          </p:cNvCxnSpPr>
          <p:nvPr/>
        </p:nvCxnSpPr>
        <p:spPr>
          <a:xfrm>
            <a:off x="827584" y="1448780"/>
            <a:ext cx="0" cy="4760056"/>
          </a:xfrm>
          <a:prstGeom prst="line">
            <a:avLst/>
          </a:prstGeom>
        </p:spPr>
        <p:style>
          <a:lnRef idx="3">
            <a:schemeClr val="accent4"/>
          </a:lnRef>
          <a:fillRef idx="0">
            <a:schemeClr val="accent4"/>
          </a:fillRef>
          <a:effectRef idx="2">
            <a:schemeClr val="accent4"/>
          </a:effectRef>
          <a:fontRef idx="minor">
            <a:schemeClr val="tx1"/>
          </a:fontRef>
        </p:style>
      </p:cxnSp>
      <p:cxnSp>
        <p:nvCxnSpPr>
          <p:cNvPr id="15" name="Прямая со стрелкой 14"/>
          <p:cNvCxnSpPr>
            <a:endCxn id="5" idx="1"/>
          </p:cNvCxnSpPr>
          <p:nvPr/>
        </p:nvCxnSpPr>
        <p:spPr>
          <a:xfrm>
            <a:off x="827584" y="2363301"/>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Прямая со стрелкой 17"/>
          <p:cNvCxnSpPr/>
          <p:nvPr/>
        </p:nvCxnSpPr>
        <p:spPr>
          <a:xfrm>
            <a:off x="827584" y="3307790"/>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9" name="Прямая со стрелкой 18"/>
          <p:cNvCxnSpPr/>
          <p:nvPr/>
        </p:nvCxnSpPr>
        <p:spPr>
          <a:xfrm>
            <a:off x="826716" y="4199507"/>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0" name="Прямая со стрелкой 19"/>
          <p:cNvCxnSpPr/>
          <p:nvPr/>
        </p:nvCxnSpPr>
        <p:spPr>
          <a:xfrm>
            <a:off x="839900" y="4955590"/>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1" name="Прямая со стрелкой 20"/>
          <p:cNvCxnSpPr/>
          <p:nvPr/>
        </p:nvCxnSpPr>
        <p:spPr>
          <a:xfrm>
            <a:off x="839900" y="5660391"/>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2" name="Прямая со стрелкой 21"/>
          <p:cNvCxnSpPr/>
          <p:nvPr/>
        </p:nvCxnSpPr>
        <p:spPr>
          <a:xfrm>
            <a:off x="808336" y="6208835"/>
            <a:ext cx="1800200" cy="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3" name="Улыбающееся лицо 2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0818910"/>
      </p:ext>
    </p:extLst>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18</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Допущенные нарушения</a:t>
            </a:r>
            <a:endParaRPr lang="ru-RU" sz="26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10342" y="2742323"/>
            <a:ext cx="2304256" cy="2016224"/>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200" dirty="0" smtClean="0">
                <a:solidFill>
                  <a:schemeClr val="tx1"/>
                </a:solidFill>
                <a:latin typeface="Times New Roman" pitchFamily="18" charset="0"/>
                <a:cs typeface="Times New Roman" pitchFamily="18" charset="0"/>
              </a:rPr>
              <a:t>Раздел </a:t>
            </a:r>
            <a:r>
              <a:rPr lang="ru-RU" sz="1200" dirty="0">
                <a:solidFill>
                  <a:schemeClr val="tx1"/>
                </a:solidFill>
                <a:latin typeface="Times New Roman" pitchFamily="18" charset="0"/>
                <a:cs typeface="Times New Roman" pitchFamily="18" charset="0"/>
              </a:rPr>
              <a:t>«Оценка и сопоставление конкурсных предложений» Конкурсной </a:t>
            </a:r>
            <a:r>
              <a:rPr lang="ru-RU" sz="1200" dirty="0" smtClean="0">
                <a:solidFill>
                  <a:schemeClr val="tx1"/>
                </a:solidFill>
                <a:latin typeface="Times New Roman" pitchFamily="18" charset="0"/>
                <a:cs typeface="Times New Roman" pitchFamily="18" charset="0"/>
              </a:rPr>
              <a:t>документации. </a:t>
            </a:r>
          </a:p>
          <a:p>
            <a:pPr algn="just"/>
            <a:r>
              <a:rPr lang="ru-RU" sz="1200" dirty="0" smtClean="0">
                <a:solidFill>
                  <a:schemeClr val="tx1"/>
                </a:solidFill>
                <a:latin typeface="Times New Roman" pitchFamily="18" charset="0"/>
                <a:cs typeface="Times New Roman" pitchFamily="18" charset="0"/>
              </a:rPr>
              <a:t>Определение </a:t>
            </a:r>
            <a:r>
              <a:rPr lang="ru-RU" sz="1200" dirty="0">
                <a:solidFill>
                  <a:schemeClr val="tx1"/>
                </a:solidFill>
                <a:latin typeface="Times New Roman" pitchFamily="18" charset="0"/>
                <a:cs typeface="Times New Roman" pitchFamily="18" charset="0"/>
              </a:rPr>
              <a:t>победителя торгов осуществляется на основании следующих критериев</a:t>
            </a:r>
          </a:p>
        </p:txBody>
      </p:sp>
      <p:sp>
        <p:nvSpPr>
          <p:cNvPr id="6" name="Правая фигурная скобка 5"/>
          <p:cNvSpPr/>
          <p:nvPr/>
        </p:nvSpPr>
        <p:spPr>
          <a:xfrm>
            <a:off x="2414598" y="1081947"/>
            <a:ext cx="648072" cy="5336976"/>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ru-RU"/>
          </a:p>
        </p:txBody>
      </p:sp>
      <p:sp>
        <p:nvSpPr>
          <p:cNvPr id="7" name="Скругленный прямоугольник 6"/>
          <p:cNvSpPr/>
          <p:nvPr/>
        </p:nvSpPr>
        <p:spPr>
          <a:xfrm>
            <a:off x="3203848" y="1194149"/>
            <a:ext cx="3888432" cy="578668"/>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наибольшее предложение по цене на право заключения договора по соответствующему лоту</a:t>
            </a:r>
          </a:p>
        </p:txBody>
      </p:sp>
      <p:sp>
        <p:nvSpPr>
          <p:cNvPr id="8" name="Скругленный прямоугольник 7"/>
          <p:cNvSpPr/>
          <p:nvPr/>
        </p:nvSpPr>
        <p:spPr>
          <a:xfrm>
            <a:off x="3203848" y="1950235"/>
            <a:ext cx="3888432" cy="686678"/>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наибольшее предложение по объему размещения социальной рекламы на объектах наружной рекламы и информации, являющихся предметом конкурса по соответствующему лоту</a:t>
            </a:r>
          </a:p>
        </p:txBody>
      </p:sp>
      <p:sp>
        <p:nvSpPr>
          <p:cNvPr id="9" name="Скругленный прямоугольник 8"/>
          <p:cNvSpPr/>
          <p:nvPr/>
        </p:nvSpPr>
        <p:spPr>
          <a:xfrm>
            <a:off x="3203848" y="2778327"/>
            <a:ext cx="3888432" cy="64807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опыт работы в сфере социальной рекламы. Участник предоставляет документы, подтверждающие участие в разработке и /или изготовлении и/ или размещении материалов социальной рекламы, других проектов социально значимого характера</a:t>
            </a:r>
          </a:p>
        </p:txBody>
      </p:sp>
      <p:sp>
        <p:nvSpPr>
          <p:cNvPr id="10" name="Скругленный прямоугольник 9"/>
          <p:cNvSpPr/>
          <p:nvPr/>
        </p:nvSpPr>
        <p:spPr>
          <a:xfrm>
            <a:off x="3203848" y="3645024"/>
            <a:ext cx="3888432" cy="794811"/>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наилучшее предложение по благоустройству территории Ленинского муниципального района, в том числе территории, прилегающей к местам установки объекта наружной рекламы и информации, являющимся предметом конкурса по соответствующему лоту </a:t>
            </a:r>
          </a:p>
        </p:txBody>
      </p:sp>
      <p:sp>
        <p:nvSpPr>
          <p:cNvPr id="11" name="Скругленный прямоугольник 10"/>
          <p:cNvSpPr/>
          <p:nvPr/>
        </p:nvSpPr>
        <p:spPr>
          <a:xfrm>
            <a:off x="3203848" y="4689261"/>
            <a:ext cx="3888432" cy="74646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наилучшее предложение по участию в праздничном оформлении территории Ленинского муниципального района, в том числе территории, прилегающей к местам установки объектов наружной рекламы и информации, являющихся предметом конкурса по соответствующему лоту </a:t>
            </a:r>
          </a:p>
        </p:txBody>
      </p:sp>
      <p:sp>
        <p:nvSpPr>
          <p:cNvPr id="12" name="Скругленный прямоугольник 11"/>
          <p:cNvSpPr/>
          <p:nvPr/>
        </p:nvSpPr>
        <p:spPr>
          <a:xfrm>
            <a:off x="3203848" y="5665662"/>
            <a:ext cx="3888432" cy="68248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r>
              <a:rPr lang="ru-RU" sz="1000" dirty="0">
                <a:solidFill>
                  <a:schemeClr val="tx1"/>
                </a:solidFill>
                <a:latin typeface="Times New Roman" pitchFamily="18" charset="0"/>
                <a:cs typeface="Times New Roman" pitchFamily="18" charset="0"/>
              </a:rPr>
              <a:t>наилучшее предложение по дизайну и техническим характеристикам объектов наружной рекламы и информации, являющихся предметом конкурса по соответствующему лоту</a:t>
            </a:r>
          </a:p>
        </p:txBody>
      </p:sp>
      <p:sp>
        <p:nvSpPr>
          <p:cNvPr id="15" name="Скругленный прямоугольник 14"/>
          <p:cNvSpPr/>
          <p:nvPr/>
        </p:nvSpPr>
        <p:spPr>
          <a:xfrm>
            <a:off x="7350484" y="1176266"/>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1</a:t>
            </a:r>
            <a:endParaRPr lang="ru-RU" sz="1200" b="1" dirty="0">
              <a:solidFill>
                <a:schemeClr val="tx1"/>
              </a:solidFill>
              <a:latin typeface="Times New Roman" pitchFamily="18" charset="0"/>
              <a:cs typeface="Times New Roman" pitchFamily="18" charset="0"/>
            </a:endParaRPr>
          </a:p>
        </p:txBody>
      </p:sp>
      <p:sp>
        <p:nvSpPr>
          <p:cNvPr id="16" name="Скругленный прямоугольник 15"/>
          <p:cNvSpPr/>
          <p:nvPr/>
        </p:nvSpPr>
        <p:spPr>
          <a:xfrm>
            <a:off x="7350484" y="2004240"/>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2</a:t>
            </a:r>
            <a:endParaRPr lang="ru-RU" sz="1200" b="1" dirty="0">
              <a:solidFill>
                <a:schemeClr val="tx1"/>
              </a:solidFill>
              <a:latin typeface="Times New Roman" pitchFamily="18" charset="0"/>
              <a:cs typeface="Times New Roman" pitchFamily="18" charset="0"/>
            </a:endParaRPr>
          </a:p>
        </p:txBody>
      </p:sp>
      <p:sp>
        <p:nvSpPr>
          <p:cNvPr id="17" name="Скругленный прямоугольник 16"/>
          <p:cNvSpPr/>
          <p:nvPr/>
        </p:nvSpPr>
        <p:spPr>
          <a:xfrm>
            <a:off x="7350484" y="2813029"/>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3</a:t>
            </a:r>
            <a:endParaRPr lang="ru-RU" sz="1200" b="1" dirty="0">
              <a:solidFill>
                <a:schemeClr val="tx1"/>
              </a:solidFill>
              <a:latin typeface="Times New Roman" pitchFamily="18" charset="0"/>
              <a:cs typeface="Times New Roman" pitchFamily="18" charset="0"/>
            </a:endParaRPr>
          </a:p>
        </p:txBody>
      </p:sp>
      <p:sp>
        <p:nvSpPr>
          <p:cNvPr id="18" name="Скругленный прямоугольник 17"/>
          <p:cNvSpPr/>
          <p:nvPr/>
        </p:nvSpPr>
        <p:spPr>
          <a:xfrm>
            <a:off x="7350484" y="3750435"/>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4</a:t>
            </a:r>
            <a:endParaRPr lang="ru-RU" sz="1200" b="1" dirty="0">
              <a:solidFill>
                <a:schemeClr val="tx1"/>
              </a:solidFill>
              <a:latin typeface="Times New Roman" pitchFamily="18" charset="0"/>
              <a:cs typeface="Times New Roman" pitchFamily="18" charset="0"/>
            </a:endParaRPr>
          </a:p>
        </p:txBody>
      </p:sp>
      <p:sp>
        <p:nvSpPr>
          <p:cNvPr id="19" name="Скругленный прямоугольник 18"/>
          <p:cNvSpPr/>
          <p:nvPr/>
        </p:nvSpPr>
        <p:spPr>
          <a:xfrm>
            <a:off x="7350484" y="4773160"/>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5</a:t>
            </a:r>
            <a:endParaRPr lang="ru-RU" sz="1200" b="1" dirty="0">
              <a:solidFill>
                <a:schemeClr val="tx1"/>
              </a:solidFill>
              <a:latin typeface="Times New Roman" pitchFamily="18" charset="0"/>
              <a:cs typeface="Times New Roman" pitchFamily="18" charset="0"/>
            </a:endParaRPr>
          </a:p>
        </p:txBody>
      </p:sp>
      <p:sp>
        <p:nvSpPr>
          <p:cNvPr id="20" name="Скругленный прямоугольник 19"/>
          <p:cNvSpPr/>
          <p:nvPr/>
        </p:nvSpPr>
        <p:spPr>
          <a:xfrm>
            <a:off x="7350484" y="5717570"/>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6</a:t>
            </a:r>
            <a:endParaRPr lang="ru-RU" sz="1200" b="1" dirty="0">
              <a:solidFill>
                <a:schemeClr val="tx1"/>
              </a:solidFill>
              <a:latin typeface="Times New Roman" pitchFamily="18" charset="0"/>
              <a:cs typeface="Times New Roman" pitchFamily="18" charset="0"/>
            </a:endParaRPr>
          </a:p>
        </p:txBody>
      </p:sp>
      <p:sp>
        <p:nvSpPr>
          <p:cNvPr id="21" name="Улыбающееся лицо 20">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21684572"/>
      </p:ext>
    </p:extLst>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19</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Допущенные нарушения</a:t>
            </a:r>
            <a:endParaRPr lang="ru-RU" sz="26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81720" y="1303462"/>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3</a:t>
            </a:r>
            <a:endParaRPr lang="ru-RU" sz="1200" b="1" dirty="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a:off x="1678124" y="1196752"/>
            <a:ext cx="6926324" cy="792088"/>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200" dirty="0">
                <a:solidFill>
                  <a:schemeClr val="tx1"/>
                </a:solidFill>
                <a:latin typeface="Times New Roman" pitchFamily="18" charset="0"/>
                <a:cs typeface="Times New Roman" pitchFamily="18" charset="0"/>
              </a:rPr>
              <a:t>не относится к условиям договора на установку и эксплуатацию рекламной конструкции, заключаемого по итогам проводимых </a:t>
            </a:r>
            <a:r>
              <a:rPr lang="ru-RU" sz="1200" dirty="0" smtClean="0">
                <a:solidFill>
                  <a:schemeClr val="tx1"/>
                </a:solidFill>
                <a:latin typeface="Times New Roman" pitchFamily="18" charset="0"/>
                <a:cs typeface="Times New Roman" pitchFamily="18" charset="0"/>
              </a:rPr>
              <a:t>торгов, </a:t>
            </a:r>
            <a:r>
              <a:rPr lang="ru-RU" sz="1200" dirty="0">
                <a:solidFill>
                  <a:schemeClr val="tx1"/>
                </a:solidFill>
                <a:latin typeface="Times New Roman" pitchFamily="18" charset="0"/>
                <a:cs typeface="Times New Roman" pitchFamily="18" charset="0"/>
              </a:rPr>
              <a:t>Применение критерия № 3 может служить обстоятельством, препятствующим доступу на рынок наружной рекламы Ленинского муниципального района Московской области новым хозяйствующим субъектам</a:t>
            </a:r>
          </a:p>
        </p:txBody>
      </p:sp>
      <p:sp>
        <p:nvSpPr>
          <p:cNvPr id="7" name="Скругленный прямоугольник 6"/>
          <p:cNvSpPr/>
          <p:nvPr/>
        </p:nvSpPr>
        <p:spPr>
          <a:xfrm>
            <a:off x="196280" y="2636912"/>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4</a:t>
            </a:r>
            <a:endParaRPr lang="ru-RU" sz="1200" b="1"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196280" y="3659637"/>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5</a:t>
            </a:r>
            <a:endParaRPr lang="ru-RU" sz="1200" b="1"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196280" y="4604047"/>
            <a:ext cx="1215752" cy="578668"/>
          </a:xfrm>
          <a:prstGeom prst="roundRect">
            <a:avLst/>
          </a:prstGeom>
          <a:solidFill>
            <a:srgbClr val="7030A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200" b="1" dirty="0" smtClean="0">
                <a:solidFill>
                  <a:schemeClr val="tx1"/>
                </a:solidFill>
                <a:latin typeface="Times New Roman" pitchFamily="18" charset="0"/>
                <a:cs typeface="Times New Roman" pitchFamily="18" charset="0"/>
              </a:rPr>
              <a:t>Критерий </a:t>
            </a:r>
          </a:p>
          <a:p>
            <a:pPr algn="ctr"/>
            <a:r>
              <a:rPr lang="ru-RU" sz="1200" b="1" dirty="0" smtClean="0">
                <a:solidFill>
                  <a:schemeClr val="tx1"/>
                </a:solidFill>
                <a:latin typeface="Times New Roman" pitchFamily="18" charset="0"/>
                <a:cs typeface="Times New Roman" pitchFamily="18" charset="0"/>
              </a:rPr>
              <a:t>№ 6</a:t>
            </a:r>
            <a:endParaRPr lang="ru-RU" sz="1200" b="1" dirty="0">
              <a:solidFill>
                <a:schemeClr val="tx1"/>
              </a:solidFill>
              <a:latin typeface="Times New Roman" pitchFamily="18" charset="0"/>
              <a:cs typeface="Times New Roman" pitchFamily="18" charset="0"/>
            </a:endParaRPr>
          </a:p>
        </p:txBody>
      </p:sp>
      <p:sp>
        <p:nvSpPr>
          <p:cNvPr id="10" name="Правая фигурная скобка 9"/>
          <p:cNvSpPr/>
          <p:nvPr/>
        </p:nvSpPr>
        <p:spPr>
          <a:xfrm>
            <a:off x="1678124" y="2347299"/>
            <a:ext cx="648072" cy="3203343"/>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ru-RU"/>
          </a:p>
        </p:txBody>
      </p:sp>
      <p:sp>
        <p:nvSpPr>
          <p:cNvPr id="11" name="Скругленный прямоугольник 10"/>
          <p:cNvSpPr/>
          <p:nvPr/>
        </p:nvSpPr>
        <p:spPr>
          <a:xfrm>
            <a:off x="2555776" y="3013517"/>
            <a:ext cx="4824536" cy="1870906"/>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r>
              <a:rPr lang="ru-RU" sz="1200" dirty="0">
                <a:solidFill>
                  <a:schemeClr val="tx1"/>
                </a:solidFill>
                <a:latin typeface="Times New Roman" pitchFamily="18" charset="0"/>
                <a:cs typeface="Times New Roman" pitchFamily="18" charset="0"/>
              </a:rPr>
              <a:t>не имеют отношения к предмету проводимых торгов и могут являться поводом к возбуждению дела по признакам нарушения частей 1, 2 статьи 17 Федерального закона от 26.07.2006 г. № 135-ФЗ «О защите конкуренции»</a:t>
            </a:r>
          </a:p>
        </p:txBody>
      </p:sp>
      <p:sp>
        <p:nvSpPr>
          <p:cNvPr id="12" name="Улыбающееся лицо 11">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82761095"/>
      </p:ext>
    </p:extLst>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txBox="1">
            <a:spLocks noChangeArrowheads="1"/>
          </p:cNvSpPr>
          <p:nvPr/>
        </p:nvSpPr>
        <p:spPr bwMode="auto">
          <a:xfrm>
            <a:off x="0" y="44450"/>
            <a:ext cx="9144000" cy="609600"/>
          </a:xfrm>
          <a:prstGeom prst="rect">
            <a:avLst/>
          </a:prstGeom>
          <a:noFill/>
          <a:ln w="9525">
            <a:noFill/>
            <a:miter lim="800000"/>
            <a:headEnd/>
            <a:tailEnd/>
          </a:ln>
        </p:spPr>
        <p:txBody>
          <a:bodyPr anchor="ctr"/>
          <a:lstStyle/>
          <a:p>
            <a:pPr algn="ctr" eaLnBrk="0" hangingPunct="0">
              <a:lnSpc>
                <a:spcPct val="90000"/>
              </a:lnSpc>
              <a:spcBef>
                <a:spcPct val="50000"/>
              </a:spcBef>
            </a:pPr>
            <a:endParaRPr lang="ru-RU" b="1">
              <a:solidFill>
                <a:schemeClr val="bg1"/>
              </a:solidFill>
              <a:latin typeface="Times New Roman" pitchFamily="18" charset="0"/>
              <a:cs typeface="Times New Roman" pitchFamily="18" charset="0"/>
            </a:endParaRPr>
          </a:p>
        </p:txBody>
      </p:sp>
      <p:sp>
        <p:nvSpPr>
          <p:cNvPr id="5123" name="Text Box 20"/>
          <p:cNvSpPr txBox="1">
            <a:spLocks noChangeArrowheads="1"/>
          </p:cNvSpPr>
          <p:nvPr/>
        </p:nvSpPr>
        <p:spPr bwMode="auto">
          <a:xfrm>
            <a:off x="3470275" y="1052513"/>
            <a:ext cx="1987550" cy="461962"/>
          </a:xfrm>
          <a:prstGeom prst="rect">
            <a:avLst/>
          </a:prstGeom>
          <a:noFill/>
          <a:ln w="9525">
            <a:noFill/>
            <a:miter lim="800000"/>
            <a:headEnd/>
            <a:tailEnd/>
          </a:ln>
        </p:spPr>
        <p:txBody>
          <a:bodyPr wrap="none">
            <a:spAutoFit/>
          </a:bodyPr>
          <a:lstStyle/>
          <a:p>
            <a:r>
              <a:rPr lang="ru-RU" b="1">
                <a:latin typeface="Times New Roman" pitchFamily="18" charset="0"/>
                <a:cs typeface="Times New Roman" pitchFamily="18" charset="0"/>
              </a:rPr>
              <a:t>Содержание:</a:t>
            </a:r>
          </a:p>
        </p:txBody>
      </p:sp>
      <p:sp>
        <p:nvSpPr>
          <p:cNvPr id="5125" name="Номер слайда 2"/>
          <p:cNvSpPr>
            <a:spLocks noGrp="1"/>
          </p:cNvSpPr>
          <p:nvPr>
            <p:ph type="sldNum" sz="quarter" idx="10"/>
          </p:nvPr>
        </p:nvSpPr>
        <p:spPr>
          <a:noFill/>
        </p:spPr>
        <p:txBody>
          <a:bodyPr/>
          <a:lstStyle/>
          <a:p>
            <a:fld id="{7BA1DBF6-69AA-4C9D-9BD0-CF43BF8B2EA7}" type="slidenum">
              <a:rPr lang="ru-RU" smtClean="0">
                <a:latin typeface="Times New Roman" pitchFamily="18" charset="0"/>
                <a:ea typeface="ＭＳ Ｐゴシック" pitchFamily="34" charset="-128"/>
                <a:cs typeface="Times New Roman" pitchFamily="18" charset="0"/>
              </a:rPr>
              <a:pPr/>
              <a:t>2</a:t>
            </a:fld>
            <a:endParaRPr lang="ru-RU" smtClean="0">
              <a:latin typeface="Times New Roman" pitchFamily="18" charset="0"/>
              <a:ea typeface="ＭＳ Ｐゴシック" pitchFamily="34" charset="-128"/>
              <a:cs typeface="Times New Roman" pitchFamily="18" charset="0"/>
            </a:endParaRPr>
          </a:p>
        </p:txBody>
      </p:sp>
      <p:sp>
        <p:nvSpPr>
          <p:cNvPr id="2" name="TextBox 1"/>
          <p:cNvSpPr txBox="1"/>
          <p:nvPr/>
        </p:nvSpPr>
        <p:spPr>
          <a:xfrm>
            <a:off x="258482" y="2636912"/>
            <a:ext cx="8738418" cy="2554545"/>
          </a:xfrm>
          <a:prstGeom prst="rect">
            <a:avLst/>
          </a:prstGeom>
          <a:noFill/>
        </p:spPr>
        <p:txBody>
          <a:bodyPr wrap="none" rtlCol="0">
            <a:spAutoFit/>
          </a:bodyPr>
          <a:lstStyle/>
          <a:p>
            <a:pPr algn="just"/>
            <a:r>
              <a:rPr lang="ru-RU" sz="1600" dirty="0" smtClean="0">
                <a:latin typeface="Times New Roman" pitchFamily="18" charset="0"/>
                <a:cs typeface="Times New Roman" pitchFamily="18" charset="0"/>
              </a:rPr>
              <a:t>1. </a:t>
            </a:r>
            <a:r>
              <a:rPr lang="ru-RU" sz="1600" dirty="0" smtClean="0">
                <a:latin typeface="Times New Roman" pitchFamily="18" charset="0"/>
                <a:cs typeface="Times New Roman" pitchFamily="18" charset="0"/>
                <a:hlinkClick r:id="rId3" action="ppaction://hlinksldjump"/>
              </a:rPr>
              <a:t>Аукцион </a:t>
            </a:r>
            <a:r>
              <a:rPr lang="ru-RU" sz="1600" dirty="0">
                <a:latin typeface="Times New Roman" pitchFamily="18" charset="0"/>
                <a:cs typeface="Times New Roman" pitchFamily="18" charset="0"/>
                <a:hlinkClick r:id="rId3" action="ppaction://hlinksldjump"/>
              </a:rPr>
              <a:t>на право заключить договор о развитии застроенной территории по адресу: </a:t>
            </a:r>
          </a:p>
          <a:p>
            <a:pPr algn="just"/>
            <a:r>
              <a:rPr lang="ru-RU" sz="1600" dirty="0">
                <a:latin typeface="Times New Roman" pitchFamily="18" charset="0"/>
                <a:cs typeface="Times New Roman" pitchFamily="18" charset="0"/>
                <a:hlinkClick r:id="rId3" action="ppaction://hlinksldjump"/>
              </a:rPr>
              <a:t>квартал № 2 микрорайона № 10 «Брусчатый посёлок» г. Красногорска Московской области</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2. </a:t>
            </a:r>
            <a:r>
              <a:rPr lang="ru-RU" sz="1600" dirty="0">
                <a:latin typeface="Times New Roman" pitchFamily="18" charset="0"/>
                <a:cs typeface="Times New Roman" pitchFamily="18" charset="0"/>
                <a:hlinkClick r:id="rId4" action="ppaction://hlinksldjump"/>
              </a:rPr>
              <a:t>Открытый конкурс по отбору управляющей организации для управления многоквартирным </a:t>
            </a:r>
            <a:endParaRPr lang="ru-RU" sz="1600" dirty="0" smtClean="0">
              <a:latin typeface="Times New Roman" pitchFamily="18" charset="0"/>
              <a:cs typeface="Times New Roman" pitchFamily="18" charset="0"/>
              <a:hlinkClick r:id="rId4" action="ppaction://hlinksldjump"/>
            </a:endParaRPr>
          </a:p>
          <a:p>
            <a:pPr algn="just"/>
            <a:r>
              <a:rPr lang="ru-RU" sz="1600" dirty="0" smtClean="0">
                <a:latin typeface="Times New Roman" pitchFamily="18" charset="0"/>
                <a:cs typeface="Times New Roman" pitchFamily="18" charset="0"/>
                <a:hlinkClick r:id="rId4" action="ppaction://hlinksldjump"/>
              </a:rPr>
              <a:t>домом</a:t>
            </a:r>
            <a:r>
              <a:rPr lang="ru-RU" sz="1600" dirty="0">
                <a:latin typeface="Times New Roman" pitchFamily="18" charset="0"/>
                <a:cs typeface="Times New Roman" pitchFamily="18" charset="0"/>
                <a:hlinkClick r:id="rId4" action="ppaction://hlinksldjump"/>
              </a:rPr>
              <a:t>, расположенным по адресу: Московская область, г. Дубна, ул. </a:t>
            </a:r>
            <a:r>
              <a:rPr lang="ru-RU" sz="1600" dirty="0" err="1">
                <a:latin typeface="Times New Roman" pitchFamily="18" charset="0"/>
                <a:cs typeface="Times New Roman" pitchFamily="18" charset="0"/>
                <a:hlinkClick r:id="rId4" action="ppaction://hlinksldjump"/>
              </a:rPr>
              <a:t>Понтекорво</a:t>
            </a:r>
            <a:r>
              <a:rPr lang="ru-RU" sz="1600" dirty="0">
                <a:latin typeface="Times New Roman" pitchFamily="18" charset="0"/>
                <a:cs typeface="Times New Roman" pitchFamily="18" charset="0"/>
                <a:hlinkClick r:id="rId4" action="ppaction://hlinksldjump"/>
              </a:rPr>
              <a:t>, д. 2 </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3. </a:t>
            </a:r>
            <a:r>
              <a:rPr lang="ru-RU" sz="1600" dirty="0">
                <a:latin typeface="Times New Roman" pitchFamily="18" charset="0"/>
                <a:cs typeface="Times New Roman" pitchFamily="18" charset="0"/>
                <a:hlinkClick r:id="rId5" action="ppaction://hlinksldjump"/>
              </a:rPr>
              <a:t>Аукцион на право заключения договора купли-продажи лесных насаждений для </a:t>
            </a:r>
            <a:endParaRPr lang="ru-RU" sz="1600" dirty="0" smtClean="0">
              <a:latin typeface="Times New Roman" pitchFamily="18" charset="0"/>
              <a:cs typeface="Times New Roman" pitchFamily="18" charset="0"/>
              <a:hlinkClick r:id="rId5" action="ppaction://hlinksldjump"/>
            </a:endParaRPr>
          </a:p>
          <a:p>
            <a:pPr algn="just"/>
            <a:r>
              <a:rPr lang="ru-RU" sz="1600" dirty="0" smtClean="0">
                <a:latin typeface="Times New Roman" pitchFamily="18" charset="0"/>
                <a:cs typeface="Times New Roman" pitchFamily="18" charset="0"/>
                <a:hlinkClick r:id="rId5" action="ppaction://hlinksldjump"/>
              </a:rPr>
              <a:t>обеспечения </a:t>
            </a:r>
            <a:r>
              <a:rPr lang="ru-RU" sz="1600" dirty="0">
                <a:latin typeface="Times New Roman" pitchFamily="18" charset="0"/>
                <a:cs typeface="Times New Roman" pitchFamily="18" charset="0"/>
                <a:hlinkClick r:id="rId5" action="ppaction://hlinksldjump"/>
              </a:rPr>
              <a:t>государственных нужд – заготовки древесины при проведении сплошных </a:t>
            </a:r>
            <a:endParaRPr lang="ru-RU" sz="1600" dirty="0" smtClean="0">
              <a:latin typeface="Times New Roman" pitchFamily="18" charset="0"/>
              <a:cs typeface="Times New Roman" pitchFamily="18" charset="0"/>
              <a:hlinkClick r:id="rId5" action="ppaction://hlinksldjump"/>
            </a:endParaRPr>
          </a:p>
          <a:p>
            <a:pPr algn="just"/>
            <a:r>
              <a:rPr lang="ru-RU" sz="1600" dirty="0" smtClean="0">
                <a:latin typeface="Times New Roman" pitchFamily="18" charset="0"/>
                <a:cs typeface="Times New Roman" pitchFamily="18" charset="0"/>
                <a:hlinkClick r:id="rId5" action="ppaction://hlinksldjump"/>
              </a:rPr>
              <a:t>санитарных </a:t>
            </a:r>
            <a:r>
              <a:rPr lang="ru-RU" sz="1600" dirty="0">
                <a:latin typeface="Times New Roman" pitchFamily="18" charset="0"/>
                <a:cs typeface="Times New Roman" pitchFamily="18" charset="0"/>
                <a:hlinkClick r:id="rId5" action="ppaction://hlinksldjump"/>
              </a:rPr>
              <a:t>рубок в лесных насаждениях, погибших и повреждённых вследствие повреждённых </a:t>
            </a:r>
            <a:endParaRPr lang="ru-RU" sz="1600" dirty="0" smtClean="0">
              <a:latin typeface="Times New Roman" pitchFamily="18" charset="0"/>
              <a:cs typeface="Times New Roman" pitchFamily="18" charset="0"/>
              <a:hlinkClick r:id="rId5" action="ppaction://hlinksldjump"/>
            </a:endParaRPr>
          </a:p>
          <a:p>
            <a:pPr algn="just"/>
            <a:r>
              <a:rPr lang="ru-RU" sz="1600" dirty="0" smtClean="0">
                <a:latin typeface="Times New Roman" pitchFamily="18" charset="0"/>
                <a:cs typeface="Times New Roman" pitchFamily="18" charset="0"/>
                <a:hlinkClick r:id="rId5" action="ppaction://hlinksldjump"/>
              </a:rPr>
              <a:t>короедом типографом</a:t>
            </a:r>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4. </a:t>
            </a:r>
            <a:r>
              <a:rPr lang="ru-RU" sz="1600" dirty="0">
                <a:latin typeface="Times New Roman" pitchFamily="18" charset="0"/>
                <a:cs typeface="Times New Roman" pitchFamily="18" charset="0"/>
                <a:hlinkClick r:id="rId6" action="ppaction://hlinksldjump"/>
              </a:rPr>
              <a:t>Открытый конкурс на право заключения договора на установку и эксплуатацию рекламных </a:t>
            </a:r>
            <a:endParaRPr lang="ru-RU" sz="1600" dirty="0" smtClean="0">
              <a:latin typeface="Times New Roman" pitchFamily="18" charset="0"/>
              <a:cs typeface="Times New Roman" pitchFamily="18" charset="0"/>
              <a:hlinkClick r:id="rId6" action="ppaction://hlinksldjump"/>
            </a:endParaRPr>
          </a:p>
          <a:p>
            <a:pPr algn="just"/>
            <a:r>
              <a:rPr lang="ru-RU" sz="1600" dirty="0" smtClean="0">
                <a:latin typeface="Times New Roman" pitchFamily="18" charset="0"/>
                <a:cs typeface="Times New Roman" pitchFamily="18" charset="0"/>
                <a:hlinkClick r:id="rId6" action="ppaction://hlinksldjump"/>
              </a:rPr>
              <a:t>конструкций </a:t>
            </a:r>
            <a:r>
              <a:rPr lang="ru-RU" sz="1600" dirty="0">
                <a:latin typeface="Times New Roman" pitchFamily="18" charset="0"/>
                <a:cs typeface="Times New Roman" pitchFamily="18" charset="0"/>
                <a:hlinkClick r:id="rId6" action="ppaction://hlinksldjump"/>
              </a:rPr>
              <a:t>на территории Ленинского муниципального района Московской области</a:t>
            </a:r>
            <a:endParaRPr lang="ru-RU" sz="1600" dirty="0">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20</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000" b="1" dirty="0" smtClean="0">
                <a:solidFill>
                  <a:schemeClr val="bg1"/>
                </a:solidFill>
                <a:latin typeface="Times New Roman" pitchFamily="18" charset="0"/>
                <a:cs typeface="Times New Roman" pitchFamily="18" charset="0"/>
              </a:rPr>
              <a:t>Позиция Московского областного УФАС России</a:t>
            </a:r>
            <a:endParaRPr lang="ru-RU" sz="20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536812" y="1003509"/>
            <a:ext cx="6120680" cy="625291"/>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Решение Комиссии </a:t>
            </a:r>
          </a:p>
          <a:p>
            <a:pPr algn="ctr">
              <a:defRPr/>
            </a:pPr>
            <a:r>
              <a:rPr lang="ru-RU" sz="2000" dirty="0" smtClean="0">
                <a:solidFill>
                  <a:schemeClr val="tx1"/>
                </a:solidFill>
                <a:latin typeface="Times New Roman" pitchFamily="18" charset="0"/>
                <a:cs typeface="Times New Roman" pitchFamily="18" charset="0"/>
              </a:rPr>
              <a:t>Московского областного УФАС России</a:t>
            </a:r>
            <a:endParaRPr lang="ru-RU" sz="2000" dirty="0">
              <a:solidFill>
                <a:schemeClr val="tx1"/>
              </a:solidFill>
              <a:latin typeface="Times New Roman" pitchFamily="18" charset="0"/>
              <a:cs typeface="Times New Roman" pitchFamily="18" charset="0"/>
            </a:endParaRPr>
          </a:p>
        </p:txBody>
      </p:sp>
      <p:sp>
        <p:nvSpPr>
          <p:cNvPr id="11" name="Скругленный прямоугольник 10">
            <a:hlinkClick r:id="" action="ppaction://noaction"/>
          </p:cNvPr>
          <p:cNvSpPr/>
          <p:nvPr/>
        </p:nvSpPr>
        <p:spPr>
          <a:xfrm>
            <a:off x="248274" y="2335409"/>
            <a:ext cx="2896792" cy="3534112"/>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lvl="0" algn="just"/>
            <a:r>
              <a:rPr lang="ru-RU" sz="1200" b="1" u="sng" dirty="0" smtClean="0">
                <a:solidFill>
                  <a:schemeClr val="tx1"/>
                </a:solidFill>
                <a:latin typeface="Times New Roman" pitchFamily="18" charset="0"/>
                <a:cs typeface="Times New Roman" pitchFamily="18" charset="0"/>
              </a:rPr>
              <a:t>1.</a:t>
            </a:r>
            <a:r>
              <a:rPr lang="ru-RU" sz="1200" dirty="0" smtClean="0">
                <a:solidFill>
                  <a:schemeClr val="tx1"/>
                </a:solidFill>
                <a:latin typeface="Times New Roman" pitchFamily="18" charset="0"/>
                <a:cs typeface="Times New Roman" pitchFamily="18" charset="0"/>
              </a:rPr>
              <a:t>Признать </a:t>
            </a:r>
            <a:r>
              <a:rPr lang="ru-RU" sz="1200" dirty="0">
                <a:solidFill>
                  <a:schemeClr val="tx1"/>
                </a:solidFill>
                <a:latin typeface="Times New Roman" pitchFamily="18" charset="0"/>
                <a:cs typeface="Times New Roman" pitchFamily="18" charset="0"/>
              </a:rPr>
              <a:t>жалобу ООО </a:t>
            </a:r>
            <a:r>
              <a:rPr lang="ru-RU" sz="1200" dirty="0" smtClean="0">
                <a:solidFill>
                  <a:schemeClr val="tx1"/>
                </a:solidFill>
                <a:latin typeface="Times New Roman" pitchFamily="18" charset="0"/>
                <a:cs typeface="Times New Roman" pitchFamily="18" charset="0"/>
              </a:rPr>
              <a:t>«</a:t>
            </a:r>
            <a:r>
              <a:rPr lang="ru-RU" sz="1200" dirty="0">
                <a:solidFill>
                  <a:schemeClr val="tx1"/>
                </a:solidFill>
                <a:latin typeface="Times New Roman" pitchFamily="18" charset="0"/>
                <a:cs typeface="Times New Roman" pitchFamily="18" charset="0"/>
              </a:rPr>
              <a:t>Контакт-Сервис</a:t>
            </a:r>
            <a:r>
              <a:rPr lang="ru-RU" sz="1200" dirty="0" smtClean="0">
                <a:solidFill>
                  <a:schemeClr val="tx1"/>
                </a:solidFill>
                <a:latin typeface="Times New Roman" pitchFamily="18" charset="0"/>
                <a:cs typeface="Times New Roman" pitchFamily="18" charset="0"/>
              </a:rPr>
              <a:t>» </a:t>
            </a:r>
            <a:r>
              <a:rPr lang="ru-RU" sz="1200" dirty="0">
                <a:solidFill>
                  <a:schemeClr val="tx1"/>
                </a:solidFill>
                <a:latin typeface="Times New Roman" pitchFamily="18" charset="0"/>
                <a:cs typeface="Times New Roman" pitchFamily="18" charset="0"/>
              </a:rPr>
              <a:t>на действия Аукционной комиссии обоснованной.</a:t>
            </a:r>
          </a:p>
          <a:p>
            <a:pPr algn="just"/>
            <a:r>
              <a:rPr lang="ru-RU" sz="1200" b="1" u="sng" dirty="0" smtClean="0">
                <a:solidFill>
                  <a:schemeClr val="tx1"/>
                </a:solidFill>
                <a:latin typeface="Times New Roman" pitchFamily="18" charset="0"/>
                <a:cs typeface="Times New Roman" pitchFamily="18" charset="0"/>
              </a:rPr>
              <a:t>2.</a:t>
            </a:r>
            <a:r>
              <a:rPr lang="ru-RU" sz="1200" dirty="0" smtClean="0">
                <a:solidFill>
                  <a:schemeClr val="tx1"/>
                </a:solidFill>
                <a:latin typeface="Times New Roman" pitchFamily="18" charset="0"/>
                <a:cs typeface="Times New Roman" pitchFamily="18" charset="0"/>
              </a:rPr>
              <a:t>Выдать Конкурсной комиссии </a:t>
            </a:r>
            <a:r>
              <a:rPr lang="ru-RU" sz="1200" dirty="0">
                <a:solidFill>
                  <a:schemeClr val="tx1"/>
                </a:solidFill>
                <a:latin typeface="Times New Roman" pitchFamily="18" charset="0"/>
                <a:cs typeface="Times New Roman" pitchFamily="18" charset="0"/>
              </a:rPr>
              <a:t>обязательное для исполнения предписание об отмене протоколов, составленных в ходе проведения торгов</a:t>
            </a:r>
            <a:r>
              <a:rPr lang="ru-RU" sz="1200" dirty="0" smtClean="0">
                <a:solidFill>
                  <a:schemeClr val="tx1"/>
                </a:solidFill>
                <a:latin typeface="Times New Roman" pitchFamily="18" charset="0"/>
                <a:cs typeface="Times New Roman" pitchFamily="18" charset="0"/>
              </a:rPr>
              <a:t>.</a:t>
            </a:r>
          </a:p>
          <a:p>
            <a:pPr algn="just"/>
            <a:r>
              <a:rPr lang="ru-RU" sz="1200" b="1" u="sng" dirty="0" smtClean="0">
                <a:solidFill>
                  <a:schemeClr val="tx1"/>
                </a:solidFill>
                <a:latin typeface="Times New Roman" pitchFamily="18" charset="0"/>
                <a:cs typeface="Times New Roman" pitchFamily="18" charset="0"/>
              </a:rPr>
              <a:t>3.</a:t>
            </a:r>
            <a:r>
              <a:rPr lang="ru-RU" sz="1200" dirty="0"/>
              <a:t> </a:t>
            </a:r>
            <a:r>
              <a:rPr lang="ru-RU" sz="1200" dirty="0">
                <a:solidFill>
                  <a:schemeClr val="tx1"/>
                </a:solidFill>
                <a:latin typeface="Times New Roman" pitchFamily="18" charset="0"/>
                <a:cs typeface="Times New Roman" pitchFamily="18" charset="0"/>
              </a:rPr>
              <a:t>Выдать организатору торгов - Администрации Ленинского муниципального района Московской области обязательное для исполнения предписание о внесении изменений в документацию о торгах, извещение о проведении торгов в части исключения нарушений, установленных Комиссией </a:t>
            </a:r>
            <a:r>
              <a:rPr lang="ru-RU" sz="1200" dirty="0" smtClean="0">
                <a:solidFill>
                  <a:schemeClr val="tx1"/>
                </a:solidFill>
                <a:latin typeface="Times New Roman" pitchFamily="18" charset="0"/>
                <a:cs typeface="Times New Roman" pitchFamily="18" charset="0"/>
              </a:rPr>
              <a:t>Управления.</a:t>
            </a:r>
            <a:endParaRPr lang="ru-RU" sz="1200" dirty="0">
              <a:solidFill>
                <a:schemeClr val="tx1"/>
              </a:solidFill>
              <a:latin typeface="Times New Roman" pitchFamily="18" charset="0"/>
              <a:cs typeface="Times New Roman" pitchFamily="18" charset="0"/>
            </a:endParaRPr>
          </a:p>
        </p:txBody>
      </p:sp>
      <p:sp>
        <p:nvSpPr>
          <p:cNvPr id="12" name="Скругленный прямоугольник 11">
            <a:hlinkClick r:id="" action="ppaction://noaction"/>
          </p:cNvPr>
          <p:cNvSpPr/>
          <p:nvPr/>
        </p:nvSpPr>
        <p:spPr>
          <a:xfrm>
            <a:off x="3375410" y="2299405"/>
            <a:ext cx="4032448" cy="180306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marL="228600" lvl="0" indent="-228600" algn="just">
              <a:buAutoNum type="arabicPeriod"/>
            </a:pPr>
            <a:r>
              <a:rPr lang="ru-RU" sz="1300" dirty="0">
                <a:solidFill>
                  <a:schemeClr val="tx1"/>
                </a:solidFill>
                <a:latin typeface="Times New Roman" pitchFamily="18" charset="0"/>
                <a:cs typeface="Times New Roman" pitchFamily="18" charset="0"/>
              </a:rPr>
              <a:t>В двухнедельный срок с момента размещения предписания на официальном сайте Управления www.mo.fas.gov.</a:t>
            </a:r>
            <a:r>
              <a:rPr lang="en-US" sz="1300" dirty="0">
                <a:solidFill>
                  <a:schemeClr val="tx1"/>
                </a:solidFill>
                <a:latin typeface="Times New Roman" pitchFamily="18" charset="0"/>
                <a:cs typeface="Times New Roman" pitchFamily="18" charset="0"/>
              </a:rPr>
              <a:t>ru</a:t>
            </a:r>
            <a:r>
              <a:rPr lang="ru-RU" sz="1300" dirty="0">
                <a:solidFill>
                  <a:schemeClr val="tx1"/>
                </a:solidFill>
                <a:latin typeface="Times New Roman" pitchFamily="18" charset="0"/>
                <a:cs typeface="Times New Roman" pitchFamily="18" charset="0"/>
              </a:rPr>
              <a:t> отменить протоколы, составленные в ходе проведения </a:t>
            </a:r>
            <a:r>
              <a:rPr lang="ru-RU" sz="1300" dirty="0" smtClean="0">
                <a:solidFill>
                  <a:schemeClr val="tx1"/>
                </a:solidFill>
                <a:latin typeface="Times New Roman" pitchFamily="18" charset="0"/>
                <a:cs typeface="Times New Roman" pitchFamily="18" charset="0"/>
              </a:rPr>
              <a:t>Конкурса.</a:t>
            </a:r>
          </a:p>
          <a:p>
            <a:pPr marL="228600" lvl="0" indent="-228600" algn="just">
              <a:buAutoNum type="arabicPeriod"/>
            </a:pPr>
            <a:r>
              <a:rPr lang="ru-RU" sz="1300" dirty="0">
                <a:solidFill>
                  <a:schemeClr val="tx1"/>
                </a:solidFill>
                <a:latin typeface="Times New Roman" pitchFamily="18" charset="0"/>
                <a:cs typeface="Times New Roman" pitchFamily="18" charset="0"/>
              </a:rPr>
              <a:t>О выполнении предписания сообщить в Управление и представить подтверждающие материалы в пятидневный срок с момента его </a:t>
            </a:r>
            <a:r>
              <a:rPr lang="ru-RU" sz="1300" dirty="0" smtClean="0">
                <a:solidFill>
                  <a:schemeClr val="tx1"/>
                </a:solidFill>
                <a:latin typeface="Times New Roman" pitchFamily="18" charset="0"/>
                <a:cs typeface="Times New Roman" pitchFamily="18" charset="0"/>
              </a:rPr>
              <a:t>исполнения.</a:t>
            </a:r>
            <a:endParaRPr lang="ru-RU" sz="1300" dirty="0">
              <a:solidFill>
                <a:schemeClr val="tx1"/>
              </a:solidFill>
              <a:latin typeface="Times New Roman" pitchFamily="18" charset="0"/>
              <a:cs typeface="Times New Roman" pitchFamily="18" charset="0"/>
            </a:endParaRPr>
          </a:p>
        </p:txBody>
      </p:sp>
      <p:sp>
        <p:nvSpPr>
          <p:cNvPr id="14" name="Стрелка вниз 13"/>
          <p:cNvSpPr/>
          <p:nvPr/>
        </p:nvSpPr>
        <p:spPr>
          <a:xfrm>
            <a:off x="1779128" y="1730090"/>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5" name="Стрелка вниз 14"/>
          <p:cNvSpPr/>
          <p:nvPr/>
        </p:nvSpPr>
        <p:spPr>
          <a:xfrm>
            <a:off x="6228184" y="1730089"/>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3" name="Скругленный прямоугольник 12">
            <a:hlinkClick r:id="" action="ppaction://noaction"/>
          </p:cNvPr>
          <p:cNvSpPr/>
          <p:nvPr/>
        </p:nvSpPr>
        <p:spPr>
          <a:xfrm>
            <a:off x="3371466" y="4221088"/>
            <a:ext cx="4032448" cy="216024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marL="228600" indent="-228600" algn="just">
              <a:buAutoNum type="arabicPeriod"/>
            </a:pPr>
            <a:r>
              <a:rPr lang="ru-RU" sz="1300" dirty="0">
                <a:solidFill>
                  <a:schemeClr val="tx1"/>
                </a:solidFill>
                <a:latin typeface="Times New Roman" pitchFamily="18" charset="0"/>
                <a:cs typeface="Times New Roman" pitchFamily="18" charset="0"/>
              </a:rPr>
              <a:t>В двухнедельный срок с момента размещения предписания на официальном сайте Управления www.mo.fas.gov.</a:t>
            </a:r>
            <a:r>
              <a:rPr lang="en-US" sz="1300" dirty="0">
                <a:solidFill>
                  <a:schemeClr val="tx1"/>
                </a:solidFill>
                <a:latin typeface="Times New Roman" pitchFamily="18" charset="0"/>
                <a:cs typeface="Times New Roman" pitchFamily="18" charset="0"/>
              </a:rPr>
              <a:t>ru </a:t>
            </a:r>
            <a:r>
              <a:rPr lang="ru-RU" sz="1300" dirty="0">
                <a:solidFill>
                  <a:schemeClr val="tx1"/>
                </a:solidFill>
                <a:latin typeface="Times New Roman" pitchFamily="18" charset="0"/>
                <a:cs typeface="Times New Roman" pitchFamily="18" charset="0"/>
              </a:rPr>
              <a:t>внести изменения в </a:t>
            </a:r>
            <a:r>
              <a:rPr lang="ru-RU" sz="1300" dirty="0" smtClean="0">
                <a:solidFill>
                  <a:schemeClr val="tx1"/>
                </a:solidFill>
                <a:latin typeface="Times New Roman" pitchFamily="18" charset="0"/>
                <a:cs typeface="Times New Roman" pitchFamily="18" charset="0"/>
              </a:rPr>
              <a:t>Документацию </a:t>
            </a:r>
            <a:r>
              <a:rPr lang="ru-RU" sz="1300" dirty="0">
                <a:solidFill>
                  <a:schemeClr val="tx1"/>
                </a:solidFill>
                <a:latin typeface="Times New Roman" pitchFamily="18" charset="0"/>
                <a:cs typeface="Times New Roman" pitchFamily="18" charset="0"/>
              </a:rPr>
              <a:t>по проведению </a:t>
            </a:r>
            <a:r>
              <a:rPr lang="ru-RU" sz="1300" dirty="0" smtClean="0">
                <a:solidFill>
                  <a:schemeClr val="tx1"/>
                </a:solidFill>
                <a:latin typeface="Times New Roman" pitchFamily="18" charset="0"/>
                <a:cs typeface="Times New Roman" pitchFamily="18" charset="0"/>
              </a:rPr>
              <a:t>Конкурса  и </a:t>
            </a:r>
            <a:r>
              <a:rPr lang="ru-RU" sz="1300" dirty="0">
                <a:solidFill>
                  <a:schemeClr val="tx1"/>
                </a:solidFill>
                <a:latin typeface="Times New Roman" pitchFamily="18" charset="0"/>
                <a:cs typeface="Times New Roman" pitchFamily="18" charset="0"/>
              </a:rPr>
              <a:t>извещение о проведении указанных торгов в части исключения нарушений, установленных Комиссией Управления.</a:t>
            </a:r>
          </a:p>
          <a:p>
            <a:pPr marL="228600" indent="-228600" algn="just">
              <a:buAutoNum type="arabicPeriod"/>
            </a:pPr>
            <a:r>
              <a:rPr lang="ru-RU" sz="1300" dirty="0">
                <a:solidFill>
                  <a:schemeClr val="tx1"/>
                </a:solidFill>
                <a:latin typeface="Times New Roman" pitchFamily="18" charset="0"/>
                <a:cs typeface="Times New Roman" pitchFamily="18" charset="0"/>
              </a:rPr>
              <a:t>О выполнении предписания сообщить в Управление и представить подтверждающие материалы в пятидневный срок с момента его исполнения.</a:t>
            </a:r>
          </a:p>
        </p:txBody>
      </p:sp>
      <p:sp>
        <p:nvSpPr>
          <p:cNvPr id="16" name="Скругленный прямоугольник 15"/>
          <p:cNvSpPr/>
          <p:nvPr/>
        </p:nvSpPr>
        <p:spPr>
          <a:xfrm>
            <a:off x="7484170" y="2335409"/>
            <a:ext cx="1659830" cy="1601449"/>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600" dirty="0" smtClean="0">
                <a:solidFill>
                  <a:schemeClr val="tx1"/>
                </a:solidFill>
                <a:latin typeface="Times New Roman" pitchFamily="18" charset="0"/>
                <a:cs typeface="Times New Roman" pitchFamily="18" charset="0"/>
              </a:rPr>
              <a:t>Конкурсной Комиссии</a:t>
            </a:r>
            <a:endParaRPr lang="ru-RU" sz="1600" dirty="0">
              <a:solidFill>
                <a:schemeClr val="tx1"/>
              </a:solidFill>
              <a:latin typeface="Times New Roman" pitchFamily="18" charset="0"/>
              <a:cs typeface="Times New Roman" pitchFamily="18" charset="0"/>
            </a:endParaRPr>
          </a:p>
        </p:txBody>
      </p:sp>
      <p:sp>
        <p:nvSpPr>
          <p:cNvPr id="17" name="Скругленный прямоугольник 16"/>
          <p:cNvSpPr/>
          <p:nvPr/>
        </p:nvSpPr>
        <p:spPr>
          <a:xfrm>
            <a:off x="7484170" y="4500483"/>
            <a:ext cx="1659830" cy="1601449"/>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r>
              <a:rPr lang="ru-RU" sz="1600" dirty="0" smtClean="0">
                <a:solidFill>
                  <a:schemeClr val="tx1"/>
                </a:solidFill>
                <a:latin typeface="Times New Roman" pitchFamily="18" charset="0"/>
                <a:cs typeface="Times New Roman" pitchFamily="18" charset="0"/>
              </a:rPr>
              <a:t>Организатору Конкурса</a:t>
            </a:r>
            <a:endParaRPr lang="ru-RU" sz="1600" dirty="0">
              <a:solidFill>
                <a:schemeClr val="tx1"/>
              </a:solidFill>
              <a:latin typeface="Times New Roman" pitchFamily="18" charset="0"/>
              <a:cs typeface="Times New Roman" pitchFamily="18" charset="0"/>
            </a:endParaRPr>
          </a:p>
        </p:txBody>
      </p:sp>
      <p:sp>
        <p:nvSpPr>
          <p:cNvPr id="18" name="Улыбающееся лицо 17">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16628894"/>
      </p:ext>
    </p:extLst>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971550" y="2708275"/>
            <a:ext cx="7345363" cy="1616075"/>
          </a:xfrm>
          <a:prstGeom prst="rect">
            <a:avLst/>
          </a:prstGeom>
          <a:noFill/>
          <a:ln w="9525">
            <a:noFill/>
            <a:miter lim="800000"/>
            <a:headEnd/>
            <a:tailEnd/>
          </a:ln>
        </p:spPr>
        <p:txBody>
          <a:bodyPr>
            <a:spAutoFit/>
          </a:bodyPr>
          <a:lstStyle/>
          <a:p>
            <a:pPr algn="ctr"/>
            <a:r>
              <a:rPr lang="ru-RU" sz="4000" b="1">
                <a:solidFill>
                  <a:srgbClr val="333399"/>
                </a:solidFill>
                <a:latin typeface="Times New Roman" pitchFamily="18" charset="0"/>
                <a:cs typeface="Times New Roman" pitchFamily="18" charset="0"/>
              </a:rPr>
              <a:t>СПАСИБО ЗА ВНИМАНИЕ!</a:t>
            </a:r>
          </a:p>
          <a:p>
            <a:pPr algn="ctr"/>
            <a:r>
              <a:rPr lang="en-US" sz="2000" b="1">
                <a:solidFill>
                  <a:srgbClr val="333399"/>
                </a:solidFill>
                <a:latin typeface="Times New Roman" pitchFamily="18" charset="0"/>
                <a:cs typeface="Times New Roman" pitchFamily="18" charset="0"/>
              </a:rPr>
              <a:t/>
            </a:r>
            <a:br>
              <a:rPr lang="en-US" sz="2000" b="1">
                <a:solidFill>
                  <a:srgbClr val="333399"/>
                </a:solidFill>
                <a:latin typeface="Times New Roman" pitchFamily="18" charset="0"/>
                <a:cs typeface="Times New Roman" pitchFamily="18" charset="0"/>
              </a:rPr>
            </a:br>
            <a:r>
              <a:rPr lang="en-US" sz="4000" b="1">
                <a:solidFill>
                  <a:srgbClr val="333399"/>
                </a:solidFill>
                <a:latin typeface="Times New Roman" pitchFamily="18" charset="0"/>
                <a:cs typeface="Times New Roman" pitchFamily="18" charset="0"/>
              </a:rPr>
              <a:t>www.mo.fas.gov.ru</a:t>
            </a:r>
            <a:endParaRPr lang="ru-RU" sz="4000" b="1">
              <a:solidFill>
                <a:srgbClr val="333399"/>
              </a:solidFill>
              <a:latin typeface="Times New Roman" pitchFamily="18" charset="0"/>
              <a:cs typeface="Times New Roman" pitchFamily="18" charset="0"/>
            </a:endParaRPr>
          </a:p>
        </p:txBody>
      </p:sp>
    </p:spTree>
    <p:extLst>
      <p:ext uri="{BB962C8B-B14F-4D97-AF65-F5344CB8AC3E}">
        <p14:creationId xmlns:p14="http://schemas.microsoft.com/office/powerpoint/2010/main" val="3180655907"/>
      </p:ext>
    </p:extLst>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lstStyle/>
          <a:p>
            <a:r>
              <a:rPr lang="ru-RU" sz="1600" dirty="0" smtClean="0">
                <a:solidFill>
                  <a:schemeClr val="accent3"/>
                </a:solidFill>
                <a:latin typeface="Times New Roman" pitchFamily="18" charset="0"/>
                <a:cs typeface="Times New Roman" pitchFamily="18" charset="0"/>
              </a:rPr>
              <a:t>Аукцион </a:t>
            </a:r>
            <a:r>
              <a:rPr lang="ru-RU" sz="1600" dirty="0">
                <a:solidFill>
                  <a:schemeClr val="accent3"/>
                </a:solidFill>
                <a:latin typeface="Times New Roman" pitchFamily="18" charset="0"/>
                <a:cs typeface="Times New Roman" pitchFamily="18" charset="0"/>
              </a:rPr>
              <a:t>на право заключить договор о развитии застроенной территории по адресу: квартал № 2 микрорайона № 10 «Брусчатый посёлок» г. Красногорска Московской области</a:t>
            </a:r>
          </a:p>
        </p:txBody>
      </p:sp>
      <p:sp>
        <p:nvSpPr>
          <p:cNvPr id="4" name="Номер слайда 3"/>
          <p:cNvSpPr>
            <a:spLocks noGrp="1"/>
          </p:cNvSpPr>
          <p:nvPr>
            <p:ph type="sldNum" sz="quarter" idx="10"/>
          </p:nvPr>
        </p:nvSpPr>
        <p:spPr/>
        <p:txBody>
          <a:bodyPr/>
          <a:lstStyle/>
          <a:p>
            <a:pPr>
              <a:defRPr/>
            </a:pPr>
            <a:fld id="{6FEB8230-E3D9-43CB-97A3-A522C536E9CB}" type="slidenum">
              <a:rPr lang="ru-RU" smtClean="0"/>
              <a:pPr>
                <a:defRPr/>
              </a:pPr>
              <a:t>3</a:t>
            </a:fld>
            <a:endParaRPr lang="ru-RU"/>
          </a:p>
        </p:txBody>
      </p:sp>
      <p:sp>
        <p:nvSpPr>
          <p:cNvPr id="5" name="Скругленный прямоугольник 4"/>
          <p:cNvSpPr/>
          <p:nvPr/>
        </p:nvSpPr>
        <p:spPr>
          <a:xfrm>
            <a:off x="897384" y="1269740"/>
            <a:ext cx="2520280" cy="863116"/>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Заявитель </a:t>
            </a:r>
          </a:p>
          <a:p>
            <a:pPr algn="ctr">
              <a:defRPr/>
            </a:pPr>
            <a:r>
              <a:rPr lang="ru-RU" sz="2000" dirty="0" smtClean="0">
                <a:solidFill>
                  <a:schemeClr val="tx1"/>
                </a:solidFill>
                <a:latin typeface="Times New Roman" pitchFamily="18" charset="0"/>
                <a:cs typeface="Times New Roman" pitchFamily="18" charset="0"/>
              </a:rPr>
              <a:t>ООО «Капитал»</a:t>
            </a:r>
            <a:endParaRPr lang="ru-RU" sz="2000" dirty="0">
              <a:solidFill>
                <a:schemeClr val="tx1"/>
              </a:solidFill>
              <a:latin typeface="Times New Roman" pitchFamily="18" charset="0"/>
              <a:cs typeface="Times New Roman" pitchFamily="18" charset="0"/>
            </a:endParaRPr>
          </a:p>
        </p:txBody>
      </p:sp>
      <p:sp>
        <p:nvSpPr>
          <p:cNvPr id="12" name="TextBox 11"/>
          <p:cNvSpPr txBox="1"/>
          <p:nvPr/>
        </p:nvSpPr>
        <p:spPr>
          <a:xfrm>
            <a:off x="1317903" y="2839025"/>
            <a:ext cx="1679242"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Доводы жалобы</a:t>
            </a:r>
            <a:endParaRPr lang="ru-RU" sz="1600" b="1" dirty="0">
              <a:latin typeface="Times New Roman" pitchFamily="18" charset="0"/>
              <a:cs typeface="Times New Roman" pitchFamily="18" charset="0"/>
            </a:endParaRPr>
          </a:p>
        </p:txBody>
      </p:sp>
      <p:sp>
        <p:nvSpPr>
          <p:cNvPr id="13" name="TextBox 12"/>
          <p:cNvSpPr txBox="1"/>
          <p:nvPr/>
        </p:nvSpPr>
        <p:spPr>
          <a:xfrm>
            <a:off x="33288" y="3866209"/>
            <a:ext cx="3922399" cy="1446550"/>
          </a:xfrm>
          <a:prstGeom prst="rect">
            <a:avLst/>
          </a:prstGeom>
          <a:noFill/>
        </p:spPr>
        <p:txBody>
          <a:bodyPr wrap="square" rtlCol="0">
            <a:spAutoFit/>
          </a:bodyPr>
          <a:lstStyle/>
          <a:p>
            <a:pPr algn="ctr"/>
            <a:r>
              <a:rPr lang="ru-RU" sz="1400" b="1" u="sng" dirty="0" smtClean="0">
                <a:latin typeface="Times New Roman" pitchFamily="18" charset="0"/>
                <a:cs typeface="Times New Roman" pitchFamily="18" charset="0"/>
              </a:rPr>
              <a:t>Необоснованное отклонение заявки на участие в Аукционе</a:t>
            </a:r>
            <a:endParaRPr lang="ru-RU" sz="1200" b="1" u="sng" dirty="0">
              <a:latin typeface="Times New Roman" pitchFamily="18" charset="0"/>
              <a:cs typeface="Times New Roman" pitchFamily="18" charset="0"/>
            </a:endParaRPr>
          </a:p>
          <a:p>
            <a:pPr algn="ctr"/>
            <a:endParaRPr lang="ru-RU" sz="1200" b="1" u="sng" dirty="0" smtClean="0">
              <a:latin typeface="Times New Roman" pitchFamily="18" charset="0"/>
              <a:cs typeface="Times New Roman" pitchFamily="18" charset="0"/>
            </a:endParaRPr>
          </a:p>
          <a:p>
            <a:pPr algn="just"/>
            <a:r>
              <a:rPr lang="ru-RU" sz="1200" dirty="0">
                <a:latin typeface="Times New Roman" pitchFamily="18" charset="0"/>
                <a:cs typeface="Times New Roman" pitchFamily="18" charset="0"/>
              </a:rPr>
              <a:t>По мнению заявителя справка № 27035 от 16.01.2012 г. из </a:t>
            </a:r>
            <a:r>
              <a:rPr lang="ru-RU" sz="1200" dirty="0" smtClean="0">
                <a:latin typeface="Times New Roman" pitchFamily="18" charset="0"/>
                <a:cs typeface="Times New Roman" pitchFamily="18" charset="0"/>
              </a:rPr>
              <a:t>районной </a:t>
            </a:r>
            <a:r>
              <a:rPr lang="ru-RU" sz="1200" dirty="0">
                <a:latin typeface="Times New Roman" pitchFamily="18" charset="0"/>
                <a:cs typeface="Times New Roman" pitchFamily="18" charset="0"/>
              </a:rPr>
              <a:t>ИФНС </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2 </a:t>
            </a:r>
            <a:r>
              <a:rPr lang="ru-RU" sz="1200" dirty="0" smtClean="0">
                <a:latin typeface="Times New Roman" pitchFamily="18" charset="0"/>
                <a:cs typeface="Times New Roman" pitchFamily="18" charset="0"/>
              </a:rPr>
              <a:t>по Рязанской </a:t>
            </a:r>
            <a:r>
              <a:rPr lang="ru-RU" sz="1200" dirty="0">
                <a:latin typeface="Times New Roman" pitchFamily="18" charset="0"/>
                <a:cs typeface="Times New Roman" pitchFamily="18" charset="0"/>
              </a:rPr>
              <a:t>области свидетельствует </a:t>
            </a:r>
            <a:r>
              <a:rPr lang="ru-RU" sz="1200" dirty="0" smtClean="0">
                <a:latin typeface="Times New Roman" pitchFamily="18" charset="0"/>
                <a:cs typeface="Times New Roman" pitchFamily="18" charset="0"/>
              </a:rPr>
              <a:t>об </a:t>
            </a:r>
            <a:r>
              <a:rPr lang="ru-RU" sz="1200" dirty="0">
                <a:latin typeface="Times New Roman" pitchFamily="18" charset="0"/>
                <a:cs typeface="Times New Roman" pitchFamily="18" charset="0"/>
              </a:rPr>
              <a:t>отсутствии какой-либо </a:t>
            </a:r>
            <a:r>
              <a:rPr lang="ru-RU" sz="1200" dirty="0" smtClean="0">
                <a:latin typeface="Times New Roman" pitchFamily="18" charset="0"/>
                <a:cs typeface="Times New Roman" pitchFamily="18" charset="0"/>
              </a:rPr>
              <a:t>задолженности общества </a:t>
            </a:r>
            <a:r>
              <a:rPr lang="ru-RU" sz="1200" dirty="0">
                <a:latin typeface="Times New Roman" pitchFamily="18" charset="0"/>
                <a:cs typeface="Times New Roman" pitchFamily="18" charset="0"/>
              </a:rPr>
              <a:t>перед бюджетами всех уровней</a:t>
            </a:r>
          </a:p>
        </p:txBody>
      </p:sp>
      <p:sp>
        <p:nvSpPr>
          <p:cNvPr id="15" name="Стрелка вниз 14"/>
          <p:cNvSpPr/>
          <p:nvPr/>
        </p:nvSpPr>
        <p:spPr>
          <a:xfrm>
            <a:off x="1915208" y="2267523"/>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6" name="Стрелка вниз 15"/>
          <p:cNvSpPr/>
          <p:nvPr/>
        </p:nvSpPr>
        <p:spPr>
          <a:xfrm>
            <a:off x="1915208" y="3284212"/>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7" name="Скругленный прямоугольник 16"/>
          <p:cNvSpPr/>
          <p:nvPr/>
        </p:nvSpPr>
        <p:spPr>
          <a:xfrm>
            <a:off x="4427984" y="1269739"/>
            <a:ext cx="4392488" cy="1539651"/>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Организатор аукциона администрация городского поселения Красногорск Красногорского муниципального района Московской области</a:t>
            </a:r>
            <a:endParaRPr lang="ru-RU" sz="2000" dirty="0">
              <a:solidFill>
                <a:schemeClr val="tx1"/>
              </a:solidFill>
              <a:latin typeface="Times New Roman" pitchFamily="18" charset="0"/>
              <a:cs typeface="Times New Roman" pitchFamily="18" charset="0"/>
            </a:endParaRPr>
          </a:p>
        </p:txBody>
      </p:sp>
      <p:sp>
        <p:nvSpPr>
          <p:cNvPr id="18" name="TextBox 17"/>
          <p:cNvSpPr txBox="1"/>
          <p:nvPr/>
        </p:nvSpPr>
        <p:spPr>
          <a:xfrm>
            <a:off x="5511487" y="3402448"/>
            <a:ext cx="2225481"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Обоснование позиции</a:t>
            </a:r>
            <a:endParaRPr lang="ru-RU" sz="1600" b="1" dirty="0">
              <a:latin typeface="Times New Roman" pitchFamily="18" charset="0"/>
              <a:cs typeface="Times New Roman" pitchFamily="18" charset="0"/>
            </a:endParaRPr>
          </a:p>
        </p:txBody>
      </p:sp>
      <p:sp>
        <p:nvSpPr>
          <p:cNvPr id="19" name="TextBox 18"/>
          <p:cNvSpPr txBox="1"/>
          <p:nvPr/>
        </p:nvSpPr>
        <p:spPr>
          <a:xfrm>
            <a:off x="4412864" y="4581128"/>
            <a:ext cx="4416152" cy="1384995"/>
          </a:xfrm>
          <a:prstGeom prst="rect">
            <a:avLst/>
          </a:prstGeom>
          <a:noFill/>
        </p:spPr>
        <p:txBody>
          <a:bodyPr wrap="square" rtlCol="0">
            <a:spAutoFit/>
          </a:bodyPr>
          <a:lstStyle/>
          <a:p>
            <a:pPr algn="ctr"/>
            <a:r>
              <a:rPr lang="ru-RU" sz="1400" b="1" u="sng" dirty="0" smtClean="0">
                <a:latin typeface="Times New Roman" pitchFamily="18" charset="0"/>
                <a:cs typeface="Times New Roman" pitchFamily="18" charset="0"/>
              </a:rPr>
              <a:t>Отклонение основано на законе</a:t>
            </a:r>
          </a:p>
          <a:p>
            <a:pPr algn="ctr"/>
            <a:endParaRPr lang="ru-RU" sz="1400" b="1" u="sng"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В</a:t>
            </a:r>
            <a:r>
              <a:rPr lang="ru-RU" sz="1400" dirty="0" smtClean="0">
                <a:latin typeface="Times New Roman" pitchFamily="18" charset="0"/>
                <a:cs typeface="Times New Roman" pitchFamily="18" charset="0"/>
              </a:rPr>
              <a:t> представленной ООО «Капитал »справке </a:t>
            </a:r>
            <a:r>
              <a:rPr lang="ru-RU" sz="1400" dirty="0">
                <a:latin typeface="Times New Roman" pitchFamily="18" charset="0"/>
                <a:cs typeface="Times New Roman" pitchFamily="18" charset="0"/>
              </a:rPr>
              <a:t>отсутствуют сведения, свидетельствующие об отсутствии </a:t>
            </a:r>
            <a:r>
              <a:rPr lang="ru-RU" sz="1400" dirty="0" smtClean="0">
                <a:latin typeface="Times New Roman" pitchFamily="18" charset="0"/>
                <a:cs typeface="Times New Roman" pitchFamily="18" charset="0"/>
              </a:rPr>
              <a:t>у общества </a:t>
            </a:r>
            <a:r>
              <a:rPr lang="ru-RU" sz="1400" dirty="0">
                <a:latin typeface="Times New Roman" pitchFamily="18" charset="0"/>
                <a:cs typeface="Times New Roman" pitchFamily="18" charset="0"/>
              </a:rPr>
              <a:t>задолженностей по взносам во внебюджетные </a:t>
            </a:r>
            <a:r>
              <a:rPr lang="ru-RU" sz="1400" dirty="0" smtClean="0">
                <a:latin typeface="Times New Roman" pitchFamily="18" charset="0"/>
                <a:cs typeface="Times New Roman" pitchFamily="18" charset="0"/>
              </a:rPr>
              <a:t>фонды</a:t>
            </a:r>
            <a:endParaRPr lang="ru-RU" sz="1400" dirty="0">
              <a:latin typeface="Times New Roman" pitchFamily="18" charset="0"/>
              <a:cs typeface="Times New Roman" pitchFamily="18" charset="0"/>
            </a:endParaRPr>
          </a:p>
        </p:txBody>
      </p:sp>
      <p:sp>
        <p:nvSpPr>
          <p:cNvPr id="20" name="Стрелка вниз 19"/>
          <p:cNvSpPr/>
          <p:nvPr/>
        </p:nvSpPr>
        <p:spPr>
          <a:xfrm>
            <a:off x="6381912" y="2906645"/>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21" name="Стрелка вниз 20"/>
          <p:cNvSpPr/>
          <p:nvPr/>
        </p:nvSpPr>
        <p:spPr>
          <a:xfrm>
            <a:off x="6381912" y="392450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 name="Улыбающееся лицо 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04355460"/>
      </p:ext>
    </p:extLst>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Улыбающееся лицо 1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434"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Правовое регулирование</a:t>
            </a:r>
            <a:endParaRPr lang="ru-RU" sz="2600" b="1" dirty="0">
              <a:solidFill>
                <a:schemeClr val="bg1"/>
              </a:solidFill>
              <a:latin typeface="Times New Roman" pitchFamily="18" charset="0"/>
              <a:cs typeface="Times New Roman" pitchFamily="18" charset="0"/>
            </a:endParaRPr>
          </a:p>
        </p:txBody>
      </p:sp>
      <p:sp>
        <p:nvSpPr>
          <p:cNvPr id="18444" name="Номер слайда 39"/>
          <p:cNvSpPr>
            <a:spLocks noGrp="1"/>
          </p:cNvSpPr>
          <p:nvPr>
            <p:ph type="sldNum" sz="quarter" idx="10"/>
          </p:nvPr>
        </p:nvSpPr>
        <p:spPr>
          <a:noFill/>
        </p:spPr>
        <p:txBody>
          <a:bodyPr/>
          <a:lstStyle/>
          <a:p>
            <a:fld id="{141C4718-BBBE-48C4-8F2C-941F97AC7191}" type="slidenum">
              <a:rPr lang="ru-RU" smtClean="0">
                <a:latin typeface="Times New Roman" pitchFamily="18" charset="0"/>
                <a:ea typeface="ＭＳ Ｐゴシック" pitchFamily="34" charset="-128"/>
                <a:cs typeface="Times New Roman" pitchFamily="18" charset="0"/>
              </a:rPr>
              <a:pPr/>
              <a:t>4</a:t>
            </a:fld>
            <a:endParaRPr lang="ru-RU" smtClean="0">
              <a:latin typeface="Times New Roman" pitchFamily="18" charset="0"/>
              <a:ea typeface="ＭＳ Ｐゴシック" pitchFamily="34" charset="-128"/>
              <a:cs typeface="Times New Roman" pitchFamily="18" charset="0"/>
            </a:endParaRPr>
          </a:p>
        </p:txBody>
      </p:sp>
      <p:sp>
        <p:nvSpPr>
          <p:cNvPr id="32" name="Скругленный прямоугольник 31"/>
          <p:cNvSpPr/>
          <p:nvPr/>
        </p:nvSpPr>
        <p:spPr>
          <a:xfrm>
            <a:off x="395536" y="1052736"/>
            <a:ext cx="2520280" cy="863116"/>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Протокол </a:t>
            </a:r>
            <a:r>
              <a:rPr lang="ru-RU" sz="1400" dirty="0">
                <a:solidFill>
                  <a:schemeClr val="tx1"/>
                </a:solidFill>
                <a:latin typeface="Times New Roman" pitchFamily="18" charset="0"/>
                <a:cs typeface="Times New Roman" pitchFamily="18" charset="0"/>
              </a:rPr>
              <a:t>приёма заявок на участие в </a:t>
            </a:r>
            <a:r>
              <a:rPr lang="ru-RU" sz="1400" dirty="0" smtClean="0">
                <a:solidFill>
                  <a:schemeClr val="tx1"/>
                </a:solidFill>
                <a:latin typeface="Times New Roman" pitchFamily="18" charset="0"/>
                <a:cs typeface="Times New Roman" pitchFamily="18" charset="0"/>
              </a:rPr>
              <a:t>аукционе </a:t>
            </a:r>
            <a:r>
              <a:rPr lang="ru-RU" sz="1400" dirty="0">
                <a:solidFill>
                  <a:schemeClr val="tx1"/>
                </a:solidFill>
                <a:latin typeface="Times New Roman" pitchFamily="18" charset="0"/>
                <a:cs typeface="Times New Roman" pitchFamily="18" charset="0"/>
              </a:rPr>
              <a:t>№ 3-11 от 24.01.2012 г.</a:t>
            </a:r>
          </a:p>
        </p:txBody>
      </p:sp>
      <p:sp>
        <p:nvSpPr>
          <p:cNvPr id="33" name="Стрелка вниз 32"/>
          <p:cNvSpPr/>
          <p:nvPr/>
        </p:nvSpPr>
        <p:spPr>
          <a:xfrm>
            <a:off x="1413360" y="204584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4" name="Скругленный прямоугольник 33"/>
          <p:cNvSpPr/>
          <p:nvPr/>
        </p:nvSpPr>
        <p:spPr>
          <a:xfrm>
            <a:off x="251520" y="2674190"/>
            <a:ext cx="2808312" cy="341910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a:solidFill>
                  <a:schemeClr val="tx1"/>
                </a:solidFill>
                <a:latin typeface="Times New Roman" pitchFamily="18" charset="0"/>
                <a:cs typeface="Times New Roman" pitchFamily="18" charset="0"/>
              </a:rPr>
              <a:t>ООО «Капитал» отказано в допуске к участию в Аукционе в соответствии с пунктом 1 части 14 статьи 46.3 Градостроительного кодекса Российской Федерации, по причине </a:t>
            </a:r>
            <a:r>
              <a:rPr lang="ru-RU" sz="1400" dirty="0" smtClean="0">
                <a:solidFill>
                  <a:schemeClr val="tx1"/>
                </a:solidFill>
                <a:latin typeface="Times New Roman" pitchFamily="18" charset="0"/>
                <a:cs typeface="Times New Roman" pitchFamily="18" charset="0"/>
              </a:rPr>
              <a:t>непредставления документов</a:t>
            </a:r>
            <a:r>
              <a:rPr lang="ru-RU" sz="1400" dirty="0">
                <a:solidFill>
                  <a:schemeClr val="tx1"/>
                </a:solidFill>
                <a:latin typeface="Times New Roman" pitchFamily="18" charset="0"/>
                <a:cs typeface="Times New Roman" pitchFamily="18" charset="0"/>
              </a:rPr>
              <a:t>, подтверждающих отсутствие у заявителя задолженности в государственные внебюджетные фонды за прошедший календарный год</a:t>
            </a:r>
          </a:p>
        </p:txBody>
      </p:sp>
      <p:sp>
        <p:nvSpPr>
          <p:cNvPr id="36" name="Скругленный прямоугольник 35"/>
          <p:cNvSpPr/>
          <p:nvPr/>
        </p:nvSpPr>
        <p:spPr>
          <a:xfrm>
            <a:off x="3311860" y="1052736"/>
            <a:ext cx="2520280" cy="863116"/>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Градостроительный кодекс Российской Федерации</a:t>
            </a:r>
            <a:endParaRPr lang="ru-RU" sz="1400" dirty="0">
              <a:solidFill>
                <a:schemeClr val="tx1"/>
              </a:solidFill>
              <a:latin typeface="Times New Roman" pitchFamily="18" charset="0"/>
              <a:cs typeface="Times New Roman" pitchFamily="18" charset="0"/>
            </a:endParaRPr>
          </a:p>
        </p:txBody>
      </p:sp>
      <p:sp>
        <p:nvSpPr>
          <p:cNvPr id="37" name="Стрелка вниз 36"/>
          <p:cNvSpPr/>
          <p:nvPr/>
        </p:nvSpPr>
        <p:spPr>
          <a:xfrm>
            <a:off x="4329684" y="204584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8" name="Скругленный прямоугольник 37"/>
          <p:cNvSpPr/>
          <p:nvPr/>
        </p:nvSpPr>
        <p:spPr>
          <a:xfrm>
            <a:off x="3167844" y="2695150"/>
            <a:ext cx="2808312" cy="339814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smtClean="0">
                <a:solidFill>
                  <a:schemeClr val="tx1"/>
                </a:solidFill>
                <a:latin typeface="Times New Roman" pitchFamily="18" charset="0"/>
                <a:cs typeface="Times New Roman" pitchFamily="18" charset="0"/>
              </a:rPr>
              <a:t>пункт </a:t>
            </a:r>
            <a:r>
              <a:rPr lang="ru-RU" sz="1400" dirty="0">
                <a:solidFill>
                  <a:schemeClr val="tx1"/>
                </a:solidFill>
                <a:latin typeface="Times New Roman" pitchFamily="18" charset="0"/>
                <a:cs typeface="Times New Roman" pitchFamily="18" charset="0"/>
              </a:rPr>
              <a:t>1 части 14 статьи 46.3 Градостроительного кодекса Российской </a:t>
            </a:r>
            <a:r>
              <a:rPr lang="ru-RU" sz="1400" dirty="0" smtClean="0">
                <a:solidFill>
                  <a:schemeClr val="tx1"/>
                </a:solidFill>
                <a:latin typeface="Times New Roman" pitchFamily="18" charset="0"/>
                <a:cs typeface="Times New Roman" pitchFamily="18" charset="0"/>
              </a:rPr>
              <a:t>Федерации:</a:t>
            </a:r>
          </a:p>
          <a:p>
            <a:pPr marL="285750" indent="-285750" algn="just">
              <a:buFont typeface="Wingdings" pitchFamily="2" charset="2"/>
              <a:buChar char="ü"/>
              <a:defRPr/>
            </a:pPr>
            <a:r>
              <a:rPr lang="ru-RU" sz="1400" dirty="0" smtClean="0">
                <a:solidFill>
                  <a:schemeClr val="tx1"/>
                </a:solidFill>
                <a:latin typeface="Times New Roman" pitchFamily="18" charset="0"/>
                <a:cs typeface="Times New Roman" pitchFamily="18" charset="0"/>
              </a:rPr>
              <a:t> </a:t>
            </a:r>
            <a:r>
              <a:rPr lang="ru-RU" sz="1400" dirty="0">
                <a:solidFill>
                  <a:schemeClr val="tx1"/>
                </a:solidFill>
                <a:latin typeface="Times New Roman" pitchFamily="18" charset="0"/>
                <a:cs typeface="Times New Roman" pitchFamily="18" charset="0"/>
              </a:rPr>
              <a:t>заявитель не допускается к участию в аукционе по причине непредставления определенных частью 10 указанной статьи необходимых для участия в аукционе документов или предоставление недостоверных сведений</a:t>
            </a:r>
          </a:p>
        </p:txBody>
      </p:sp>
      <p:sp>
        <p:nvSpPr>
          <p:cNvPr id="40" name="Скругленный прямоугольник 39"/>
          <p:cNvSpPr/>
          <p:nvPr/>
        </p:nvSpPr>
        <p:spPr>
          <a:xfrm>
            <a:off x="6300192" y="1052736"/>
            <a:ext cx="2664296" cy="1264044"/>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smtClean="0">
                <a:solidFill>
                  <a:schemeClr val="tx1"/>
                </a:solidFill>
                <a:latin typeface="Times New Roman" pitchFamily="18" charset="0"/>
                <a:cs typeface="Times New Roman" pitchFamily="18" charset="0"/>
              </a:rPr>
              <a:t>Приказ </a:t>
            </a:r>
            <a:r>
              <a:rPr lang="ru-RU" sz="1000" dirty="0">
                <a:solidFill>
                  <a:schemeClr val="tx1"/>
                </a:solidFill>
                <a:latin typeface="Times New Roman" pitchFamily="18" charset="0"/>
                <a:cs typeface="Times New Roman" pitchFamily="18" charset="0"/>
              </a:rPr>
              <a:t>ФНС России от 23.05.2005 № ММ-3-19/206@ «Об утверждении справки об исполнении налогоплательщиком обязанностей по уплате налогов, сборов, страховых взносов, пеней и налоговых санкций и методических рекомендаций по её заполнению»</a:t>
            </a:r>
          </a:p>
        </p:txBody>
      </p:sp>
      <p:sp>
        <p:nvSpPr>
          <p:cNvPr id="41" name="Стрелка вниз 40"/>
          <p:cNvSpPr/>
          <p:nvPr/>
        </p:nvSpPr>
        <p:spPr>
          <a:xfrm>
            <a:off x="7390024" y="2403256"/>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43" name="Скругленный прямоугольник 42"/>
          <p:cNvSpPr/>
          <p:nvPr/>
        </p:nvSpPr>
        <p:spPr>
          <a:xfrm>
            <a:off x="6228184" y="3068960"/>
            <a:ext cx="2808312" cy="339814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000" dirty="0" smtClean="0">
                <a:solidFill>
                  <a:schemeClr val="tx1"/>
                </a:solidFill>
              </a:rPr>
              <a:t>Пункт </a:t>
            </a:r>
            <a:r>
              <a:rPr lang="ru-RU" sz="1000" dirty="0">
                <a:solidFill>
                  <a:schemeClr val="tx1"/>
                </a:solidFill>
              </a:rPr>
              <a:t>3 указанного </a:t>
            </a:r>
            <a:r>
              <a:rPr lang="ru-RU" sz="1000" dirty="0" smtClean="0">
                <a:solidFill>
                  <a:schemeClr val="tx1"/>
                </a:solidFill>
              </a:rPr>
              <a:t>приказа: </a:t>
            </a:r>
          </a:p>
          <a:p>
            <a:pPr marL="171450" indent="-171450" algn="just">
              <a:buFont typeface="Wingdings" pitchFamily="2" charset="2"/>
              <a:buChar char="ü"/>
              <a:defRPr/>
            </a:pPr>
            <a:r>
              <a:rPr lang="ru-RU" sz="1000" dirty="0" smtClean="0">
                <a:solidFill>
                  <a:schemeClr val="tx1"/>
                </a:solidFill>
              </a:rPr>
              <a:t>при </a:t>
            </a:r>
            <a:r>
              <a:rPr lang="ru-RU" sz="1000" dirty="0">
                <a:solidFill>
                  <a:schemeClr val="tx1"/>
                </a:solidFill>
              </a:rPr>
              <a:t>формировании с</a:t>
            </a:r>
            <a:r>
              <a:rPr lang="ru-RU" sz="1000" dirty="0" smtClean="0">
                <a:solidFill>
                  <a:schemeClr val="tx1"/>
                </a:solidFill>
              </a:rPr>
              <a:t>правки </a:t>
            </a:r>
            <a:r>
              <a:rPr lang="ru-RU" sz="1000" dirty="0">
                <a:solidFill>
                  <a:schemeClr val="tx1"/>
                </a:solidFill>
              </a:rPr>
              <a:t>об исполнении налогоплательщиком обязанности по уплате налогов, сборов, пеней и налоговых санкций запись «не имеет неисполненную обязанность по уплате налогов, сборов, страховых взносов, пеней и налоговых санкций, подлежащих уплате в соответствии с нормами законодательства Российской Федерации» делается в случае отсутствия по состоянию на дату, указанную в справке, начисленных, но не уплаченных налогоплательщиком налогов, сборов, пеней и налоговых санкций</a:t>
            </a:r>
            <a:endParaRPr lang="ru-RU" sz="1000" dirty="0">
              <a:solidFill>
                <a:schemeClr val="tx1"/>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5</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000" b="1" dirty="0" smtClean="0">
                <a:solidFill>
                  <a:schemeClr val="bg1"/>
                </a:solidFill>
                <a:latin typeface="Times New Roman" pitchFamily="18" charset="0"/>
                <a:cs typeface="Times New Roman" pitchFamily="18" charset="0"/>
              </a:rPr>
              <a:t>Позиция Московского областного УФАС России</a:t>
            </a:r>
            <a:endParaRPr lang="ru-RU" sz="20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536812" y="1003509"/>
            <a:ext cx="6120680" cy="970025"/>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Решение Комиссии </a:t>
            </a:r>
          </a:p>
          <a:p>
            <a:pPr algn="ctr">
              <a:defRPr/>
            </a:pPr>
            <a:r>
              <a:rPr lang="ru-RU" sz="2000" dirty="0" smtClean="0">
                <a:solidFill>
                  <a:schemeClr val="tx1"/>
                </a:solidFill>
                <a:latin typeface="Times New Roman" pitchFamily="18" charset="0"/>
                <a:cs typeface="Times New Roman" pitchFamily="18" charset="0"/>
              </a:rPr>
              <a:t>Московского областного УФАС России</a:t>
            </a:r>
            <a:endParaRPr lang="ru-RU" sz="2000" dirty="0">
              <a:solidFill>
                <a:schemeClr val="tx1"/>
              </a:solidFill>
              <a:latin typeface="Times New Roman" pitchFamily="18" charset="0"/>
              <a:cs typeface="Times New Roman" pitchFamily="18" charset="0"/>
            </a:endParaRPr>
          </a:p>
        </p:txBody>
      </p:sp>
      <p:sp>
        <p:nvSpPr>
          <p:cNvPr id="10" name="Выгнутая вниз стрелка 9">
            <a:hlinkClick r:id="" action="ppaction://noaction"/>
          </p:cNvPr>
          <p:cNvSpPr/>
          <p:nvPr/>
        </p:nvSpPr>
        <p:spPr>
          <a:xfrm rot="10800000">
            <a:off x="107504" y="6381328"/>
            <a:ext cx="288032" cy="155456"/>
          </a:xfrm>
          <a:prstGeom prst="curvedUpArrow">
            <a:avLst/>
          </a:prstGeom>
          <a:solidFill>
            <a:schemeClr val="tx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ru-RU">
              <a:solidFill>
                <a:schemeClr val="tx1"/>
              </a:solidFill>
              <a:latin typeface="Times New Roman" pitchFamily="18" charset="0"/>
              <a:cs typeface="Times New Roman" pitchFamily="18" charset="0"/>
            </a:endParaRPr>
          </a:p>
        </p:txBody>
      </p:sp>
      <p:sp>
        <p:nvSpPr>
          <p:cNvPr id="11" name="Скругленный прямоугольник 10">
            <a:hlinkClick r:id="" action="ppaction://noaction"/>
          </p:cNvPr>
          <p:cNvSpPr/>
          <p:nvPr/>
        </p:nvSpPr>
        <p:spPr>
          <a:xfrm>
            <a:off x="379064" y="2852936"/>
            <a:ext cx="4032448" cy="2318207"/>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lvl="0" algn="just"/>
            <a:r>
              <a:rPr lang="ru-RU" sz="1600" b="1" u="sng" dirty="0" smtClean="0">
                <a:solidFill>
                  <a:schemeClr val="tx1"/>
                </a:solidFill>
                <a:latin typeface="Times New Roman" pitchFamily="18" charset="0"/>
                <a:cs typeface="Times New Roman" pitchFamily="18" charset="0"/>
              </a:rPr>
              <a:t>1.</a:t>
            </a:r>
            <a:r>
              <a:rPr lang="ru-RU" sz="1600" dirty="0" smtClean="0">
                <a:solidFill>
                  <a:schemeClr val="tx1"/>
                </a:solidFill>
                <a:latin typeface="Times New Roman" pitchFamily="18" charset="0"/>
                <a:cs typeface="Times New Roman" pitchFamily="18" charset="0"/>
              </a:rPr>
              <a:t>Признать </a:t>
            </a:r>
            <a:r>
              <a:rPr lang="ru-RU" sz="1600" dirty="0">
                <a:solidFill>
                  <a:schemeClr val="tx1"/>
                </a:solidFill>
                <a:latin typeface="Times New Roman" pitchFamily="18" charset="0"/>
                <a:cs typeface="Times New Roman" pitchFamily="18" charset="0"/>
              </a:rPr>
              <a:t>жалобу ООО «Капитал» на действия Аукционной комиссии обоснованной.</a:t>
            </a:r>
          </a:p>
          <a:p>
            <a:pPr algn="just"/>
            <a:r>
              <a:rPr lang="ru-RU" sz="1600" b="1" u="sng" dirty="0" smtClean="0">
                <a:solidFill>
                  <a:schemeClr val="tx1"/>
                </a:solidFill>
                <a:latin typeface="Times New Roman" pitchFamily="18" charset="0"/>
                <a:cs typeface="Times New Roman" pitchFamily="18" charset="0"/>
              </a:rPr>
              <a:t>2.</a:t>
            </a:r>
            <a:r>
              <a:rPr lang="ru-RU" sz="1600" dirty="0" smtClean="0">
                <a:solidFill>
                  <a:schemeClr val="tx1"/>
                </a:solidFill>
                <a:latin typeface="Times New Roman" pitchFamily="18" charset="0"/>
                <a:cs typeface="Times New Roman" pitchFamily="18" charset="0"/>
              </a:rPr>
              <a:t>Выдать </a:t>
            </a:r>
            <a:r>
              <a:rPr lang="ru-RU" sz="1600" dirty="0">
                <a:solidFill>
                  <a:schemeClr val="tx1"/>
                </a:solidFill>
                <a:latin typeface="Times New Roman" pitchFamily="18" charset="0"/>
                <a:cs typeface="Times New Roman" pitchFamily="18" charset="0"/>
              </a:rPr>
              <a:t>Аукционной комиссии обязательное для исполнения предписание о совершении действий, направленных на устранение нарушений порядка организации, проведения торгов</a:t>
            </a:r>
          </a:p>
        </p:txBody>
      </p:sp>
      <p:sp>
        <p:nvSpPr>
          <p:cNvPr id="12" name="Скругленный прямоугольник 11">
            <a:hlinkClick r:id="" action="ppaction://noaction"/>
          </p:cNvPr>
          <p:cNvSpPr/>
          <p:nvPr/>
        </p:nvSpPr>
        <p:spPr>
          <a:xfrm>
            <a:off x="4696592" y="2852936"/>
            <a:ext cx="4032448" cy="360612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marL="228600" lvl="0" indent="-228600">
              <a:buAutoNum type="arabicPeriod"/>
            </a:pPr>
            <a:r>
              <a:rPr lang="ru-RU" sz="1000" dirty="0" smtClean="0">
                <a:solidFill>
                  <a:schemeClr val="tx1"/>
                </a:solidFill>
              </a:rPr>
              <a:t>Отменить </a:t>
            </a:r>
            <a:r>
              <a:rPr lang="ru-RU" sz="1000" dirty="0">
                <a:solidFill>
                  <a:schemeClr val="tx1"/>
                </a:solidFill>
              </a:rPr>
              <a:t>протоколы составленные в ходе проведения </a:t>
            </a:r>
            <a:r>
              <a:rPr lang="ru-RU" sz="1000" dirty="0" smtClean="0">
                <a:solidFill>
                  <a:schemeClr val="tx1"/>
                </a:solidFill>
              </a:rPr>
              <a:t>Аукциона.</a:t>
            </a:r>
          </a:p>
          <a:p>
            <a:pPr marL="228600" lvl="0" indent="-228600">
              <a:buAutoNum type="arabicPeriod"/>
            </a:pPr>
            <a:r>
              <a:rPr lang="ru-RU" sz="1000" dirty="0" smtClean="0">
                <a:solidFill>
                  <a:schemeClr val="tx1"/>
                </a:solidFill>
              </a:rPr>
              <a:t>Провести </a:t>
            </a:r>
            <a:r>
              <a:rPr lang="ru-RU" sz="1000" dirty="0">
                <a:solidFill>
                  <a:schemeClr val="tx1"/>
                </a:solidFill>
              </a:rPr>
              <a:t>повторное рассмотрение заявок на участие в Аукционе в соответствии с требованиями, установленными извещением о проведении Аукциона и Гражданским кодексом Российской </a:t>
            </a:r>
            <a:r>
              <a:rPr lang="ru-RU" sz="1000" dirty="0" smtClean="0">
                <a:solidFill>
                  <a:schemeClr val="tx1"/>
                </a:solidFill>
              </a:rPr>
              <a:t>Федерации.</a:t>
            </a:r>
          </a:p>
          <a:p>
            <a:pPr marL="228600" lvl="0" indent="-228600">
              <a:buAutoNum type="arabicPeriod"/>
            </a:pPr>
            <a:r>
              <a:rPr lang="ru-RU" sz="1000" dirty="0" smtClean="0">
                <a:solidFill>
                  <a:schemeClr val="tx1"/>
                </a:solidFill>
              </a:rPr>
              <a:t>Разместить </a:t>
            </a:r>
            <a:r>
              <a:rPr lang="ru-RU" sz="1000" dirty="0">
                <a:solidFill>
                  <a:schemeClr val="tx1"/>
                </a:solidFill>
              </a:rPr>
              <a:t>на официальном сайте администрации городского поселения Красногорск Красногорского муниципального района Московской области, на котором было размещено извещение о проведении Аукциона, информацию об отмене протоколов и результатах повторного рассмотрения заявок на участие в </a:t>
            </a:r>
            <a:r>
              <a:rPr lang="ru-RU" sz="1000" dirty="0" smtClean="0">
                <a:solidFill>
                  <a:schemeClr val="tx1"/>
                </a:solidFill>
              </a:rPr>
              <a:t>Аукционе.</a:t>
            </a:r>
          </a:p>
          <a:p>
            <a:pPr marL="228600" lvl="0" indent="-228600">
              <a:buAutoNum type="arabicPeriod"/>
            </a:pPr>
            <a:r>
              <a:rPr lang="ru-RU" sz="1000" dirty="0" smtClean="0">
                <a:solidFill>
                  <a:schemeClr val="tx1"/>
                </a:solidFill>
              </a:rPr>
              <a:t>В </a:t>
            </a:r>
            <a:r>
              <a:rPr lang="ru-RU" sz="1000" dirty="0">
                <a:solidFill>
                  <a:schemeClr val="tx1"/>
                </a:solidFill>
              </a:rPr>
              <a:t>случае возврата участникам перечисленных для участия в Аукционе задатков, обеспечить участникам возможность внести задатки в разумный </a:t>
            </a:r>
            <a:r>
              <a:rPr lang="ru-RU" sz="1000" dirty="0" smtClean="0">
                <a:solidFill>
                  <a:schemeClr val="tx1"/>
                </a:solidFill>
              </a:rPr>
              <a:t>срок.</a:t>
            </a:r>
          </a:p>
          <a:p>
            <a:pPr marL="228600" lvl="0" indent="-228600">
              <a:buAutoNum type="arabicPeriod"/>
            </a:pPr>
            <a:r>
              <a:rPr lang="ru-RU" sz="1000" dirty="0" smtClean="0">
                <a:solidFill>
                  <a:schemeClr val="tx1"/>
                </a:solidFill>
              </a:rPr>
              <a:t>Предписание </a:t>
            </a:r>
            <a:r>
              <a:rPr lang="ru-RU" sz="1000" dirty="0">
                <a:solidFill>
                  <a:schemeClr val="tx1"/>
                </a:solidFill>
              </a:rPr>
              <a:t>подлежит исполнению в десятидневный срок с момента его размещения на сайте Московского областного УФАС </a:t>
            </a:r>
            <a:r>
              <a:rPr lang="ru-RU" sz="1000" dirty="0" smtClean="0">
                <a:solidFill>
                  <a:schemeClr val="tx1"/>
                </a:solidFill>
              </a:rPr>
              <a:t>России.</a:t>
            </a:r>
          </a:p>
          <a:p>
            <a:pPr marL="228600" lvl="0" indent="-228600">
              <a:buAutoNum type="arabicPeriod"/>
            </a:pPr>
            <a:r>
              <a:rPr lang="ru-RU" sz="1000" dirty="0" smtClean="0">
                <a:solidFill>
                  <a:schemeClr val="tx1"/>
                </a:solidFill>
              </a:rPr>
              <a:t>Об </a:t>
            </a:r>
            <a:r>
              <a:rPr lang="ru-RU" sz="1000" dirty="0">
                <a:solidFill>
                  <a:schemeClr val="tx1"/>
                </a:solidFill>
              </a:rPr>
              <a:t>исполнении предписания сообщить в Управление в течение 10 дней со дня его исполнения с представлением подтверждающих документов</a:t>
            </a:r>
            <a:endParaRPr lang="ru-RU" sz="1000" dirty="0">
              <a:solidFill>
                <a:schemeClr val="tx1"/>
              </a:solidFill>
              <a:latin typeface="Times New Roman" pitchFamily="18" charset="0"/>
              <a:cs typeface="Times New Roman" pitchFamily="18" charset="0"/>
            </a:endParaRPr>
          </a:p>
        </p:txBody>
      </p:sp>
      <p:sp>
        <p:nvSpPr>
          <p:cNvPr id="14" name="Стрелка вниз 13"/>
          <p:cNvSpPr/>
          <p:nvPr/>
        </p:nvSpPr>
        <p:spPr>
          <a:xfrm>
            <a:off x="2152972" y="2139605"/>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5" name="Стрелка вниз 14"/>
          <p:cNvSpPr/>
          <p:nvPr/>
        </p:nvSpPr>
        <p:spPr>
          <a:xfrm>
            <a:off x="6470500" y="2139605"/>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3" name="Улыбающееся лицо 1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8994086"/>
      </p:ext>
    </p:extLst>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Улыбающееся лицо 13">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0" y="0"/>
            <a:ext cx="9144000" cy="620688"/>
          </a:xfrm>
        </p:spPr>
        <p:txBody>
          <a:bodyPr/>
          <a:lstStyle/>
          <a:p>
            <a:pPr>
              <a:defRPr/>
            </a:pPr>
            <a:r>
              <a:rPr lang="ru-RU" sz="1700" dirty="0" smtClean="0">
                <a:solidFill>
                  <a:schemeClr val="bg1"/>
                </a:solidFill>
                <a:latin typeface="Times New Roman" pitchFamily="18" charset="0"/>
                <a:cs typeface="Times New Roman" pitchFamily="18" charset="0"/>
              </a:rPr>
              <a:t>Открытый конкурс </a:t>
            </a:r>
            <a:r>
              <a:rPr lang="ru-RU" sz="1700" dirty="0">
                <a:solidFill>
                  <a:schemeClr val="bg1"/>
                </a:solidFill>
                <a:latin typeface="Times New Roman" pitchFamily="18" charset="0"/>
                <a:cs typeface="Times New Roman" pitchFamily="18" charset="0"/>
              </a:rPr>
              <a:t>по отбору управляющей организации для управления многоквартирным домом, расположенным по адресу: Московская область, г. Дубна, </a:t>
            </a:r>
            <a:r>
              <a:rPr lang="ru-RU" sz="1700" dirty="0" smtClean="0">
                <a:solidFill>
                  <a:schemeClr val="bg1"/>
                </a:solidFill>
                <a:latin typeface="Times New Roman" pitchFamily="18" charset="0"/>
                <a:cs typeface="Times New Roman" pitchFamily="18" charset="0"/>
              </a:rPr>
              <a:t>ул</a:t>
            </a:r>
            <a:r>
              <a:rPr lang="ru-RU" sz="1700" dirty="0">
                <a:solidFill>
                  <a:schemeClr val="bg1"/>
                </a:solidFill>
                <a:latin typeface="Times New Roman" pitchFamily="18" charset="0"/>
                <a:cs typeface="Times New Roman" pitchFamily="18" charset="0"/>
              </a:rPr>
              <a:t>. </a:t>
            </a:r>
            <a:r>
              <a:rPr lang="ru-RU" sz="1700" dirty="0" err="1">
                <a:solidFill>
                  <a:schemeClr val="bg1"/>
                </a:solidFill>
                <a:latin typeface="Times New Roman" pitchFamily="18" charset="0"/>
                <a:cs typeface="Times New Roman" pitchFamily="18" charset="0"/>
              </a:rPr>
              <a:t>Понтекорво</a:t>
            </a:r>
            <a:r>
              <a:rPr lang="ru-RU" sz="1700" dirty="0">
                <a:solidFill>
                  <a:schemeClr val="bg1"/>
                </a:solidFill>
                <a:latin typeface="Times New Roman" pitchFamily="18" charset="0"/>
                <a:cs typeface="Times New Roman" pitchFamily="18" charset="0"/>
              </a:rPr>
              <a:t>, д. 2 </a:t>
            </a:r>
          </a:p>
        </p:txBody>
      </p:sp>
      <p:sp>
        <p:nvSpPr>
          <p:cNvPr id="4" name="Номер слайда 3"/>
          <p:cNvSpPr>
            <a:spLocks noGrp="1"/>
          </p:cNvSpPr>
          <p:nvPr>
            <p:ph type="sldNum" sz="quarter" idx="10"/>
          </p:nvPr>
        </p:nvSpPr>
        <p:spPr/>
        <p:txBody>
          <a:bodyPr/>
          <a:lstStyle/>
          <a:p>
            <a:pPr>
              <a:defRPr/>
            </a:pPr>
            <a:fld id="{6FEB8230-E3D9-43CB-97A3-A522C536E9CB}" type="slidenum">
              <a:rPr lang="ru-RU" smtClean="0"/>
              <a:pPr>
                <a:defRPr/>
              </a:pPr>
              <a:t>6</a:t>
            </a:fld>
            <a:endParaRPr lang="ru-RU"/>
          </a:p>
        </p:txBody>
      </p:sp>
      <p:sp>
        <p:nvSpPr>
          <p:cNvPr id="5" name="Скругленный прямоугольник 4"/>
          <p:cNvSpPr/>
          <p:nvPr/>
        </p:nvSpPr>
        <p:spPr>
          <a:xfrm>
            <a:off x="897384" y="998806"/>
            <a:ext cx="2520280" cy="863116"/>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a:solidFill>
                  <a:schemeClr val="tx1"/>
                </a:solidFill>
                <a:latin typeface="Times New Roman" pitchFamily="18" charset="0"/>
                <a:cs typeface="Times New Roman" pitchFamily="18" charset="0"/>
              </a:rPr>
              <a:t>Заявитель </a:t>
            </a:r>
          </a:p>
          <a:p>
            <a:pPr algn="ctr">
              <a:defRPr/>
            </a:pPr>
            <a:r>
              <a:rPr lang="ru-RU" sz="2000" dirty="0">
                <a:solidFill>
                  <a:schemeClr val="tx1"/>
                </a:solidFill>
                <a:latin typeface="Times New Roman" pitchFamily="18" charset="0"/>
                <a:cs typeface="Times New Roman" pitchFamily="18" charset="0"/>
              </a:rPr>
              <a:t>ООО «</a:t>
            </a:r>
            <a:r>
              <a:rPr lang="ru-RU" sz="2000" dirty="0" err="1">
                <a:solidFill>
                  <a:schemeClr val="tx1"/>
                </a:solidFill>
                <a:latin typeface="Times New Roman" pitchFamily="18" charset="0"/>
                <a:cs typeface="Times New Roman" pitchFamily="18" charset="0"/>
              </a:rPr>
              <a:t>Финсервис</a:t>
            </a:r>
            <a:r>
              <a:rPr lang="ru-RU" sz="2000" dirty="0">
                <a:solidFill>
                  <a:schemeClr val="tx1"/>
                </a:solidFill>
                <a:latin typeface="Times New Roman" pitchFamily="18" charset="0"/>
                <a:cs typeface="Times New Roman" pitchFamily="18" charset="0"/>
              </a:rPr>
              <a:t>»</a:t>
            </a:r>
          </a:p>
        </p:txBody>
      </p:sp>
      <p:sp>
        <p:nvSpPr>
          <p:cNvPr id="12" name="TextBox 11"/>
          <p:cNvSpPr txBox="1"/>
          <p:nvPr/>
        </p:nvSpPr>
        <p:spPr>
          <a:xfrm>
            <a:off x="1317903" y="2568091"/>
            <a:ext cx="1679242"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Доводы жалобы</a:t>
            </a:r>
            <a:endParaRPr lang="ru-RU" sz="1600" b="1" dirty="0">
              <a:latin typeface="Times New Roman" pitchFamily="18" charset="0"/>
              <a:cs typeface="Times New Roman" pitchFamily="18" charset="0"/>
            </a:endParaRPr>
          </a:p>
        </p:txBody>
      </p:sp>
      <p:sp>
        <p:nvSpPr>
          <p:cNvPr id="13" name="TextBox 12"/>
          <p:cNvSpPr txBox="1"/>
          <p:nvPr/>
        </p:nvSpPr>
        <p:spPr>
          <a:xfrm>
            <a:off x="33288" y="3504722"/>
            <a:ext cx="3922399" cy="2462213"/>
          </a:xfrm>
          <a:prstGeom prst="rect">
            <a:avLst/>
          </a:prstGeom>
          <a:noFill/>
        </p:spPr>
        <p:txBody>
          <a:bodyPr wrap="square" rtlCol="0">
            <a:spAutoFit/>
          </a:bodyPr>
          <a:lstStyle/>
          <a:p>
            <a:r>
              <a:rPr lang="ru-RU" sz="1100" b="1" u="sng" dirty="0">
                <a:latin typeface="Times New Roman" pitchFamily="18" charset="0"/>
                <a:cs typeface="Times New Roman" pitchFamily="18" charset="0"/>
              </a:rPr>
              <a:t>По мнению представителя заявителя, нарушения проведения выразились в следующем:</a:t>
            </a:r>
          </a:p>
          <a:p>
            <a:pPr marL="285750" lvl="0" indent="-285750">
              <a:buFont typeface="Wingdings" pitchFamily="2" charset="2"/>
              <a:buChar char="ü"/>
            </a:pPr>
            <a:r>
              <a:rPr lang="ru-RU" sz="1100" dirty="0">
                <a:latin typeface="Times New Roman" pitchFamily="18" charset="0"/>
                <a:cs typeface="Times New Roman" pitchFamily="18" charset="0"/>
              </a:rPr>
              <a:t>размер обеспечения заявки на участие в Конкурсе был определён неверно и не соответствовал размеру, установленному правилами проведения органом местного самоуправления открытого конкурса по отбору управляющей организации для управления многоквартирным домом, утверждёнными постановлением Правительства Российской Федерации от 06.02.2006 № 75 (далее по тексту – Правила</a:t>
            </a:r>
            <a:r>
              <a:rPr lang="ru-RU" sz="1100" dirty="0" smtClean="0">
                <a:latin typeface="Times New Roman" pitchFamily="18" charset="0"/>
                <a:cs typeface="Times New Roman" pitchFamily="18" charset="0"/>
              </a:rPr>
              <a:t>);</a:t>
            </a:r>
          </a:p>
          <a:p>
            <a:pPr marL="285750" lvl="0" indent="-285750">
              <a:buFont typeface="Wingdings" pitchFamily="2" charset="2"/>
              <a:buChar char="ü"/>
            </a:pPr>
            <a:r>
              <a:rPr lang="ru-RU" sz="1100" dirty="0" smtClean="0">
                <a:latin typeface="Times New Roman" pitchFamily="18" charset="0"/>
                <a:cs typeface="Times New Roman" pitchFamily="18" charset="0"/>
              </a:rPr>
              <a:t>нарушении </a:t>
            </a:r>
            <a:r>
              <a:rPr lang="ru-RU" sz="1100" dirty="0">
                <a:latin typeface="Times New Roman" pitchFamily="18" charset="0"/>
                <a:cs typeface="Times New Roman" pitchFamily="18" charset="0"/>
              </a:rPr>
              <a:t>пункта 73 Правил, выразившегося в отказе от проведения повторного </a:t>
            </a:r>
            <a:r>
              <a:rPr lang="ru-RU" sz="1100" dirty="0" smtClean="0">
                <a:latin typeface="Times New Roman" pitchFamily="18" charset="0"/>
                <a:cs typeface="Times New Roman" pitchFamily="18" charset="0"/>
              </a:rPr>
              <a:t>Конкурса;</a:t>
            </a:r>
          </a:p>
          <a:p>
            <a:pPr marL="285750" lvl="0" indent="-285750">
              <a:buFont typeface="Wingdings" pitchFamily="2" charset="2"/>
              <a:buChar char="ü"/>
            </a:pPr>
            <a:r>
              <a:rPr lang="ru-RU" sz="1100" dirty="0" smtClean="0">
                <a:latin typeface="Times New Roman" pitchFamily="18" charset="0"/>
                <a:cs typeface="Times New Roman" pitchFamily="18" charset="0"/>
              </a:rPr>
              <a:t>не </a:t>
            </a:r>
            <a:r>
              <a:rPr lang="ru-RU" sz="1100" dirty="0">
                <a:latin typeface="Times New Roman" pitchFamily="18" charset="0"/>
                <a:cs typeface="Times New Roman" pitchFamily="18" charset="0"/>
              </a:rPr>
              <a:t>основанном на требованиях Правил допуск всех претендентов к участию в </a:t>
            </a:r>
            <a:r>
              <a:rPr lang="ru-RU" sz="1100" dirty="0" smtClean="0">
                <a:latin typeface="Times New Roman" pitchFamily="18" charset="0"/>
                <a:cs typeface="Times New Roman" pitchFamily="18" charset="0"/>
              </a:rPr>
              <a:t>Конкурсе.</a:t>
            </a:r>
            <a:endParaRPr lang="ru-RU" sz="1100" dirty="0">
              <a:latin typeface="Times New Roman" pitchFamily="18" charset="0"/>
              <a:cs typeface="Times New Roman" pitchFamily="18" charset="0"/>
            </a:endParaRPr>
          </a:p>
        </p:txBody>
      </p:sp>
      <p:sp>
        <p:nvSpPr>
          <p:cNvPr id="15" name="Стрелка вниз 14"/>
          <p:cNvSpPr/>
          <p:nvPr/>
        </p:nvSpPr>
        <p:spPr>
          <a:xfrm>
            <a:off x="1916811" y="1996589"/>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6" name="Стрелка вниз 15"/>
          <p:cNvSpPr/>
          <p:nvPr/>
        </p:nvSpPr>
        <p:spPr>
          <a:xfrm>
            <a:off x="1915208" y="2906645"/>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7" name="Скругленный прямоугольник 16"/>
          <p:cNvSpPr/>
          <p:nvPr/>
        </p:nvSpPr>
        <p:spPr>
          <a:xfrm>
            <a:off x="4427984" y="998806"/>
            <a:ext cx="4392488" cy="1539651"/>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600" dirty="0" smtClean="0">
                <a:solidFill>
                  <a:schemeClr val="tx1"/>
                </a:solidFill>
                <a:latin typeface="Times New Roman" pitchFamily="18" charset="0"/>
                <a:cs typeface="Times New Roman" pitchFamily="18" charset="0"/>
              </a:rPr>
              <a:t>Конкурсная комиссия </a:t>
            </a:r>
            <a:r>
              <a:rPr lang="ru-RU" sz="1600" dirty="0">
                <a:solidFill>
                  <a:schemeClr val="tx1"/>
                </a:solidFill>
                <a:latin typeface="Times New Roman" pitchFamily="18" charset="0"/>
                <a:cs typeface="Times New Roman" pitchFamily="18" charset="0"/>
              </a:rPr>
              <a:t>по проведению открытого конкурса по отбору управляющей организации для управления многоквартирным домом, расположенным по адресу: Московская область, г. Дубна, </a:t>
            </a: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ул</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Понтекорво</a:t>
            </a:r>
            <a:r>
              <a:rPr lang="ru-RU" sz="1600" dirty="0">
                <a:solidFill>
                  <a:schemeClr val="tx1"/>
                </a:solidFill>
                <a:latin typeface="Times New Roman" pitchFamily="18" charset="0"/>
                <a:cs typeface="Times New Roman" pitchFamily="18" charset="0"/>
              </a:rPr>
              <a:t>, д. 2 </a:t>
            </a:r>
          </a:p>
        </p:txBody>
      </p:sp>
      <p:sp>
        <p:nvSpPr>
          <p:cNvPr id="18" name="TextBox 17"/>
          <p:cNvSpPr txBox="1"/>
          <p:nvPr/>
        </p:nvSpPr>
        <p:spPr>
          <a:xfrm>
            <a:off x="5499655" y="3177579"/>
            <a:ext cx="2225481"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Обоснование позиции</a:t>
            </a:r>
            <a:endParaRPr lang="ru-RU" sz="1600" b="1" dirty="0">
              <a:latin typeface="Times New Roman" pitchFamily="18" charset="0"/>
              <a:cs typeface="Times New Roman" pitchFamily="18" charset="0"/>
            </a:endParaRPr>
          </a:p>
        </p:txBody>
      </p:sp>
      <p:sp>
        <p:nvSpPr>
          <p:cNvPr id="19" name="TextBox 18"/>
          <p:cNvSpPr txBox="1"/>
          <p:nvPr/>
        </p:nvSpPr>
        <p:spPr>
          <a:xfrm>
            <a:off x="4404320" y="4114198"/>
            <a:ext cx="4416152" cy="2462213"/>
          </a:xfrm>
          <a:prstGeom prst="rect">
            <a:avLst/>
          </a:prstGeom>
          <a:noFill/>
        </p:spPr>
        <p:txBody>
          <a:bodyPr wrap="square" rtlCol="0">
            <a:spAutoFit/>
          </a:bodyPr>
          <a:lstStyle/>
          <a:p>
            <a:pPr algn="ctr"/>
            <a:r>
              <a:rPr lang="ru-RU" sz="1100" b="1" u="sng" dirty="0" smtClean="0">
                <a:latin typeface="Times New Roman" pitchFamily="18" charset="0"/>
                <a:cs typeface="Times New Roman" pitchFamily="18" charset="0"/>
              </a:rPr>
              <a:t>Нарушений при проведении Конкурса допущено не было</a:t>
            </a:r>
          </a:p>
          <a:p>
            <a:r>
              <a:rPr lang="ru-RU" sz="1100" dirty="0" smtClean="0">
                <a:latin typeface="Times New Roman" pitchFamily="18" charset="0"/>
                <a:cs typeface="Times New Roman" pitchFamily="18" charset="0"/>
              </a:rPr>
              <a:t>По </a:t>
            </a:r>
            <a:r>
              <a:rPr lang="ru-RU" sz="1100" dirty="0">
                <a:latin typeface="Times New Roman" pitchFamily="18" charset="0"/>
                <a:cs typeface="Times New Roman" pitchFamily="18" charset="0"/>
              </a:rPr>
              <a:t>доводам жалобы пояснила следующее:</a:t>
            </a:r>
          </a:p>
          <a:p>
            <a:pPr marL="171450" lvl="0" indent="-171450">
              <a:buFont typeface="Wingdings" pitchFamily="2" charset="2"/>
              <a:buChar char="ü"/>
            </a:pPr>
            <a:r>
              <a:rPr lang="ru-RU" sz="1100" dirty="0">
                <a:latin typeface="Times New Roman" pitchFamily="18" charset="0"/>
                <a:cs typeface="Times New Roman" pitchFamily="18" charset="0"/>
              </a:rPr>
              <a:t>неверное указание размера обеспечения заявки на участие в Конкурсе вызвано технической ошибкой при составлении Конкурсной </a:t>
            </a:r>
            <a:r>
              <a:rPr lang="ru-RU" sz="1100" dirty="0" smtClean="0">
                <a:latin typeface="Times New Roman" pitchFamily="18" charset="0"/>
                <a:cs typeface="Times New Roman" pitchFamily="18" charset="0"/>
              </a:rPr>
              <a:t>документации;</a:t>
            </a:r>
          </a:p>
          <a:p>
            <a:pPr marL="171450" lvl="0" indent="-171450">
              <a:buFont typeface="Wingdings" pitchFamily="2" charset="2"/>
              <a:buChar char="ü"/>
            </a:pPr>
            <a:r>
              <a:rPr lang="ru-RU" sz="1100" dirty="0" err="1" smtClean="0">
                <a:latin typeface="Times New Roman" pitchFamily="18" charset="0"/>
                <a:cs typeface="Times New Roman" pitchFamily="18" charset="0"/>
              </a:rPr>
              <a:t>непроведение</a:t>
            </a:r>
            <a:r>
              <a:rPr lang="ru-RU" sz="1100" dirty="0" smtClean="0">
                <a:latin typeface="Times New Roman" pitchFamily="18" charset="0"/>
                <a:cs typeface="Times New Roman" pitchFamily="18" charset="0"/>
              </a:rPr>
              <a:t> </a:t>
            </a:r>
            <a:r>
              <a:rPr lang="ru-RU" sz="1100" dirty="0">
                <a:latin typeface="Times New Roman" pitchFamily="18" charset="0"/>
                <a:cs typeface="Times New Roman" pitchFamily="18" charset="0"/>
              </a:rPr>
              <a:t>повторного Конкурса в соответствии с пунктом 73 Правил вызвано необходимостью выбора управляющей организации для управления многоквартирным домом в кратчайший период. Ни одной из организаций, подавших заявки на участие в Конкурсе, отказано не было, несмотря на наличие оснований для отказа и несоответствие заявок требованиям Правил и Конкурсной </a:t>
            </a:r>
            <a:r>
              <a:rPr lang="ru-RU" sz="1100" dirty="0" smtClean="0">
                <a:latin typeface="Times New Roman" pitchFamily="18" charset="0"/>
                <a:cs typeface="Times New Roman" pitchFamily="18" charset="0"/>
              </a:rPr>
              <a:t>документации;</a:t>
            </a:r>
          </a:p>
          <a:p>
            <a:pPr marL="171450" lvl="0" indent="-171450">
              <a:buFont typeface="Wingdings" pitchFamily="2" charset="2"/>
              <a:buChar char="ü"/>
            </a:pPr>
            <a:r>
              <a:rPr lang="ru-RU" sz="1100" dirty="0" smtClean="0">
                <a:latin typeface="Times New Roman" pitchFamily="18" charset="0"/>
                <a:cs typeface="Times New Roman" pitchFamily="18" charset="0"/>
              </a:rPr>
              <a:t>решение </a:t>
            </a:r>
            <a:r>
              <a:rPr lang="ru-RU" sz="1100" dirty="0">
                <a:latin typeface="Times New Roman" pitchFamily="18" charset="0"/>
                <a:cs typeface="Times New Roman" pitchFamily="18" charset="0"/>
              </a:rPr>
              <a:t>допустить всех участников к участию в Конкурсе было вызвано объективными причинами и представлением </a:t>
            </a:r>
            <a:r>
              <a:rPr lang="ru-RU" sz="1100" dirty="0" smtClean="0">
                <a:latin typeface="Times New Roman" pitchFamily="18" charset="0"/>
                <a:cs typeface="Times New Roman" pitchFamily="18" charset="0"/>
              </a:rPr>
              <a:t>прокуратуры.</a:t>
            </a:r>
            <a:endParaRPr lang="ru-RU" sz="1100" dirty="0">
              <a:latin typeface="Times New Roman" pitchFamily="18" charset="0"/>
              <a:cs typeface="Times New Roman" pitchFamily="18" charset="0"/>
            </a:endParaRPr>
          </a:p>
        </p:txBody>
      </p:sp>
      <p:sp>
        <p:nvSpPr>
          <p:cNvPr id="20" name="Стрелка вниз 19"/>
          <p:cNvSpPr/>
          <p:nvPr/>
        </p:nvSpPr>
        <p:spPr>
          <a:xfrm>
            <a:off x="6381912" y="2635711"/>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21" name="Стрелка вниз 20"/>
          <p:cNvSpPr/>
          <p:nvPr/>
        </p:nvSpPr>
        <p:spPr>
          <a:xfrm>
            <a:off x="6381912" y="3516133"/>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Tree>
    <p:extLst>
      <p:ext uri="{BB962C8B-B14F-4D97-AF65-F5344CB8AC3E}">
        <p14:creationId xmlns:p14="http://schemas.microsoft.com/office/powerpoint/2010/main" val="2307297838"/>
      </p:ext>
    </p:extLst>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Правовое регулирование</a:t>
            </a:r>
            <a:endParaRPr lang="ru-RU" sz="2600" b="1" dirty="0">
              <a:solidFill>
                <a:schemeClr val="bg1"/>
              </a:solidFill>
              <a:latin typeface="Times New Roman" pitchFamily="18" charset="0"/>
              <a:cs typeface="Times New Roman" pitchFamily="18" charset="0"/>
            </a:endParaRPr>
          </a:p>
        </p:txBody>
      </p:sp>
      <p:sp>
        <p:nvSpPr>
          <p:cNvPr id="18444" name="Номер слайда 39"/>
          <p:cNvSpPr>
            <a:spLocks noGrp="1"/>
          </p:cNvSpPr>
          <p:nvPr>
            <p:ph type="sldNum" sz="quarter" idx="10"/>
          </p:nvPr>
        </p:nvSpPr>
        <p:spPr>
          <a:noFill/>
        </p:spPr>
        <p:txBody>
          <a:bodyPr/>
          <a:lstStyle/>
          <a:p>
            <a:fld id="{141C4718-BBBE-48C4-8F2C-941F97AC7191}" type="slidenum">
              <a:rPr lang="ru-RU" smtClean="0">
                <a:latin typeface="Times New Roman" pitchFamily="18" charset="0"/>
                <a:ea typeface="ＭＳ Ｐゴシック" pitchFamily="34" charset="-128"/>
                <a:cs typeface="Times New Roman" pitchFamily="18" charset="0"/>
              </a:rPr>
              <a:pPr/>
              <a:t>7</a:t>
            </a:fld>
            <a:endParaRPr lang="ru-RU" smtClean="0">
              <a:latin typeface="Times New Roman" pitchFamily="18" charset="0"/>
              <a:ea typeface="ＭＳ Ｐゴシック" pitchFamily="34" charset="-128"/>
              <a:cs typeface="Times New Roman" pitchFamily="18" charset="0"/>
            </a:endParaRPr>
          </a:p>
        </p:txBody>
      </p:sp>
      <p:sp>
        <p:nvSpPr>
          <p:cNvPr id="32" name="Скругленный прямоугольник 31"/>
          <p:cNvSpPr/>
          <p:nvPr/>
        </p:nvSpPr>
        <p:spPr>
          <a:xfrm>
            <a:off x="1331640" y="980728"/>
            <a:ext cx="6732748" cy="85232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Правила проведения </a:t>
            </a:r>
            <a:r>
              <a:rPr lang="ru-RU" sz="1400" dirty="0">
                <a:solidFill>
                  <a:schemeClr val="tx1"/>
                </a:solidFill>
                <a:latin typeface="Times New Roman" pitchFamily="18" charset="0"/>
                <a:cs typeface="Times New Roman" pitchFamily="18" charset="0"/>
              </a:rPr>
              <a:t>органом местного самоуправления открытого конкурса по отбору управляющей организации для управления многоквартирным домом, </a:t>
            </a:r>
            <a:r>
              <a:rPr lang="ru-RU" sz="1400" dirty="0" smtClean="0">
                <a:solidFill>
                  <a:schemeClr val="tx1"/>
                </a:solidFill>
                <a:latin typeface="Times New Roman" pitchFamily="18" charset="0"/>
                <a:cs typeface="Times New Roman" pitchFamily="18" charset="0"/>
              </a:rPr>
              <a:t>утверждённые </a:t>
            </a:r>
            <a:r>
              <a:rPr lang="ru-RU" sz="1400" dirty="0">
                <a:solidFill>
                  <a:schemeClr val="tx1"/>
                </a:solidFill>
                <a:latin typeface="Times New Roman" pitchFamily="18" charset="0"/>
                <a:cs typeface="Times New Roman" pitchFamily="18" charset="0"/>
              </a:rPr>
              <a:t>постановлением Правительства Российской Федерации от 06.02.2006 № </a:t>
            </a:r>
            <a:r>
              <a:rPr lang="ru-RU" sz="1400" dirty="0" smtClean="0">
                <a:solidFill>
                  <a:schemeClr val="tx1"/>
                </a:solidFill>
                <a:latin typeface="Times New Roman" pitchFamily="18" charset="0"/>
                <a:cs typeface="Times New Roman" pitchFamily="18" charset="0"/>
              </a:rPr>
              <a:t>75 (далее – Правила)</a:t>
            </a:r>
            <a:endParaRPr lang="ru-RU" sz="1400" dirty="0">
              <a:solidFill>
                <a:schemeClr val="tx1"/>
              </a:solidFill>
              <a:latin typeface="Times New Roman" pitchFamily="18" charset="0"/>
              <a:cs typeface="Times New Roman" pitchFamily="18" charset="0"/>
            </a:endParaRPr>
          </a:p>
        </p:txBody>
      </p:sp>
      <p:sp>
        <p:nvSpPr>
          <p:cNvPr id="33" name="Стрелка вниз 32"/>
          <p:cNvSpPr/>
          <p:nvPr/>
        </p:nvSpPr>
        <p:spPr>
          <a:xfrm>
            <a:off x="7390024" y="2044888"/>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4" name="Скругленный прямоугольник 33"/>
          <p:cNvSpPr/>
          <p:nvPr/>
        </p:nvSpPr>
        <p:spPr>
          <a:xfrm>
            <a:off x="179512" y="2766255"/>
            <a:ext cx="2808312" cy="341910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Пункт </a:t>
            </a:r>
            <a:r>
              <a:rPr lang="ru-RU" sz="1400" b="1" dirty="0">
                <a:solidFill>
                  <a:schemeClr val="tx1"/>
                </a:solidFill>
                <a:latin typeface="Times New Roman" pitchFamily="18" charset="0"/>
                <a:cs typeface="Times New Roman" pitchFamily="18" charset="0"/>
              </a:rPr>
              <a:t>14 </a:t>
            </a:r>
            <a:r>
              <a:rPr lang="ru-RU" sz="1400" b="1" dirty="0" smtClean="0">
                <a:solidFill>
                  <a:schemeClr val="tx1"/>
                </a:solidFill>
                <a:latin typeface="Times New Roman" pitchFamily="18" charset="0"/>
                <a:cs typeface="Times New Roman" pitchFamily="18" charset="0"/>
              </a:rPr>
              <a:t>Правил: </a:t>
            </a:r>
          </a:p>
          <a:p>
            <a:pPr marL="285750" indent="-285750" algn="just">
              <a:buFont typeface="Wingdings" pitchFamily="2" charset="2"/>
              <a:buChar char="ü"/>
              <a:defRPr/>
            </a:pPr>
            <a:r>
              <a:rPr lang="ru-RU" sz="1400" dirty="0" smtClean="0">
                <a:solidFill>
                  <a:schemeClr val="tx1"/>
                </a:solidFill>
                <a:latin typeface="Times New Roman" pitchFamily="18" charset="0"/>
                <a:cs typeface="Times New Roman" pitchFamily="18" charset="0"/>
              </a:rPr>
              <a:t>размер </a:t>
            </a:r>
            <a:r>
              <a:rPr lang="ru-RU" sz="1400" dirty="0">
                <a:solidFill>
                  <a:schemeClr val="tx1"/>
                </a:solidFill>
                <a:latin typeface="Times New Roman" pitchFamily="18" charset="0"/>
                <a:cs typeface="Times New Roman" pitchFamily="18" charset="0"/>
              </a:rPr>
              <a:t>обеспечения заявки на участие в конкурсе составляет 5 процентов размера платы за содержание и ремонт жилого помещения, умноженного на общую площадь жилых и нежилых помещений (за исключением помещений общего пользования) в многоквартирных домах, объекты конкурса которых объединены в один лот</a:t>
            </a:r>
          </a:p>
        </p:txBody>
      </p:sp>
      <p:sp>
        <p:nvSpPr>
          <p:cNvPr id="37" name="Стрелка вниз 36"/>
          <p:cNvSpPr/>
          <p:nvPr/>
        </p:nvSpPr>
        <p:spPr>
          <a:xfrm>
            <a:off x="4455698" y="2044888"/>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38" name="Скругленный прямоугольник 37"/>
          <p:cNvSpPr/>
          <p:nvPr/>
        </p:nvSpPr>
        <p:spPr>
          <a:xfrm>
            <a:off x="3293858" y="2766255"/>
            <a:ext cx="2808312" cy="3759089"/>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Пункт </a:t>
            </a:r>
            <a:r>
              <a:rPr lang="ru-RU" sz="1400" b="1" dirty="0">
                <a:solidFill>
                  <a:schemeClr val="tx1"/>
                </a:solidFill>
                <a:latin typeface="Times New Roman" pitchFamily="18" charset="0"/>
                <a:cs typeface="Times New Roman" pitchFamily="18" charset="0"/>
              </a:rPr>
              <a:t>73 </a:t>
            </a:r>
            <a:r>
              <a:rPr lang="ru-RU" sz="1400" b="1" dirty="0" smtClean="0">
                <a:solidFill>
                  <a:schemeClr val="tx1"/>
                </a:solidFill>
                <a:latin typeface="Times New Roman" pitchFamily="18" charset="0"/>
                <a:cs typeface="Times New Roman" pitchFamily="18" charset="0"/>
              </a:rPr>
              <a:t>Правил: </a:t>
            </a:r>
          </a:p>
          <a:p>
            <a:pPr marL="285750" indent="-285750" algn="just">
              <a:buFont typeface="Wingdings" pitchFamily="2" charset="2"/>
              <a:buChar char="ü"/>
              <a:defRPr/>
            </a:pPr>
            <a:r>
              <a:rPr lang="ru-RU" sz="1400" dirty="0" smtClean="0">
                <a:solidFill>
                  <a:schemeClr val="tx1"/>
                </a:solidFill>
                <a:latin typeface="Times New Roman" pitchFamily="18" charset="0"/>
                <a:cs typeface="Times New Roman" pitchFamily="18" charset="0"/>
              </a:rPr>
              <a:t>в </a:t>
            </a:r>
            <a:r>
              <a:rPr lang="ru-RU" sz="1400" dirty="0">
                <a:solidFill>
                  <a:schemeClr val="tx1"/>
                </a:solidFill>
                <a:latin typeface="Times New Roman" pitchFamily="18" charset="0"/>
                <a:cs typeface="Times New Roman" pitchFamily="18" charset="0"/>
              </a:rPr>
              <a:t>случае если на основании результатов рассмотрения заявок на участие в конкурсе принято решение об отказе в допуске к участию в конкурсе всех претендентов, организатор конкурса в течение 3 месяцев проводит новый конкурс в соответствии с настоящими Правилами. При этом организатор конкурса вправе изменить условия проведения конкурса</a:t>
            </a:r>
          </a:p>
        </p:txBody>
      </p:sp>
      <p:sp>
        <p:nvSpPr>
          <p:cNvPr id="41" name="Стрелка вниз 40"/>
          <p:cNvSpPr/>
          <p:nvPr/>
        </p:nvSpPr>
        <p:spPr>
          <a:xfrm>
            <a:off x="1691680" y="2044888"/>
            <a:ext cx="484632" cy="541868"/>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43" name="Скругленный прямоугольник 42"/>
          <p:cNvSpPr/>
          <p:nvPr/>
        </p:nvSpPr>
        <p:spPr>
          <a:xfrm>
            <a:off x="6228184" y="2766255"/>
            <a:ext cx="2808312" cy="1094793"/>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b="1" dirty="0" smtClean="0">
                <a:solidFill>
                  <a:schemeClr val="tx1"/>
                </a:solidFill>
                <a:latin typeface="Times New Roman" pitchFamily="18" charset="0"/>
                <a:cs typeface="Times New Roman" pitchFamily="18" charset="0"/>
              </a:rPr>
              <a:t>Пункт 41 Правил:</a:t>
            </a:r>
          </a:p>
          <a:p>
            <a:pPr marL="285750" indent="-285750" algn="just">
              <a:buFont typeface="Wingdings" pitchFamily="2" charset="2"/>
              <a:buChar char="ü"/>
              <a:defRPr/>
            </a:pPr>
            <a:r>
              <a:rPr lang="ru-RU" sz="1400" dirty="0" smtClean="0">
                <a:solidFill>
                  <a:schemeClr val="tx1"/>
                </a:solidFill>
                <a:latin typeface="Times New Roman" pitchFamily="18" charset="0"/>
                <a:cs typeface="Times New Roman" pitchFamily="18" charset="0"/>
              </a:rPr>
              <a:t>Требования к содержанию Конкурсной документации</a:t>
            </a:r>
            <a:endParaRPr lang="ru-RU" sz="1400" dirty="0">
              <a:solidFill>
                <a:schemeClr val="tx1"/>
              </a:solidFill>
              <a:latin typeface="Times New Roman" pitchFamily="18" charset="0"/>
              <a:cs typeface="Times New Roman" pitchFamily="18" charset="0"/>
            </a:endParaRPr>
          </a:p>
        </p:txBody>
      </p:sp>
      <p:sp>
        <p:nvSpPr>
          <p:cNvPr id="11" name="Улыбающееся лицо 10">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3431524"/>
      </p:ext>
    </p:extLst>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8</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600" b="1" dirty="0" smtClean="0">
                <a:solidFill>
                  <a:schemeClr val="bg1"/>
                </a:solidFill>
                <a:latin typeface="Times New Roman" pitchFamily="18" charset="0"/>
                <a:cs typeface="Times New Roman" pitchFamily="18" charset="0"/>
              </a:rPr>
              <a:t>Допущенные нарушения</a:t>
            </a:r>
            <a:endParaRPr lang="ru-RU" sz="2600" b="1" dirty="0">
              <a:solidFill>
                <a:schemeClr val="bg1"/>
              </a:solidFill>
              <a:latin typeface="Times New Roman" pitchFamily="18" charset="0"/>
              <a:cs typeface="Times New Roman" pitchFamily="18" charset="0"/>
            </a:endParaRPr>
          </a:p>
        </p:txBody>
      </p:sp>
      <p:sp>
        <p:nvSpPr>
          <p:cNvPr id="4" name="Скругленный прямоугольник 3"/>
          <p:cNvSpPr/>
          <p:nvPr/>
        </p:nvSpPr>
        <p:spPr>
          <a:xfrm>
            <a:off x="251520" y="980728"/>
            <a:ext cx="2736304" cy="852322"/>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Извещение о проведении Конкурса</a:t>
            </a:r>
            <a:endParaRPr lang="ru-RU" sz="14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251520" y="2276872"/>
            <a:ext cx="2736304" cy="216024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a:solidFill>
                  <a:schemeClr val="tx1"/>
                </a:solidFill>
                <a:latin typeface="Times New Roman" pitchFamily="18" charset="0"/>
                <a:cs typeface="Times New Roman" pitchFamily="18" charset="0"/>
              </a:rPr>
              <a:t>В нарушении пункта 14 Правил, организатором Конкурса установлен размер обеспечения заявки на участие в Конкурсе в размере 5 000 </a:t>
            </a:r>
            <a:r>
              <a:rPr lang="ru-RU" sz="1400" dirty="0" smtClean="0">
                <a:solidFill>
                  <a:schemeClr val="tx1"/>
                </a:solidFill>
                <a:latin typeface="Times New Roman" pitchFamily="18" charset="0"/>
                <a:cs typeface="Times New Roman" pitchFamily="18" charset="0"/>
              </a:rPr>
              <a:t>рублей, вместо </a:t>
            </a:r>
            <a:r>
              <a:rPr lang="ru-RU" sz="1400" dirty="0">
                <a:solidFill>
                  <a:schemeClr val="tx1"/>
                </a:solidFill>
                <a:latin typeface="Times New Roman" pitchFamily="18" charset="0"/>
                <a:cs typeface="Times New Roman" pitchFamily="18" charset="0"/>
              </a:rPr>
              <a:t>25 463 рублей 92 </a:t>
            </a:r>
            <a:r>
              <a:rPr lang="ru-RU" sz="1400" dirty="0" smtClean="0">
                <a:solidFill>
                  <a:schemeClr val="tx1"/>
                </a:solidFill>
                <a:latin typeface="Times New Roman" pitchFamily="18" charset="0"/>
                <a:cs typeface="Times New Roman" pitchFamily="18" charset="0"/>
              </a:rPr>
              <a:t>копейки (5% от размера </a:t>
            </a:r>
            <a:r>
              <a:rPr lang="ru-RU" sz="1400" dirty="0">
                <a:solidFill>
                  <a:schemeClr val="tx1"/>
                </a:solidFill>
                <a:latin typeface="Times New Roman" pitchFamily="18" charset="0"/>
                <a:cs typeface="Times New Roman" pitchFamily="18" charset="0"/>
              </a:rPr>
              <a:t>платы за содержание и ремонт жилого помещения</a:t>
            </a:r>
            <a:r>
              <a:rPr lang="ru-RU" sz="1400" dirty="0" smtClean="0">
                <a:solidFill>
                  <a:schemeClr val="tx1"/>
                </a:solidFill>
                <a:latin typeface="Times New Roman" pitchFamily="18" charset="0"/>
                <a:cs typeface="Times New Roman" pitchFamily="18" charset="0"/>
              </a:rPr>
              <a:t>)</a:t>
            </a:r>
            <a:endParaRPr lang="ru-RU" sz="1400" dirty="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a:off x="3140224" y="980728"/>
            <a:ext cx="5824264" cy="852322"/>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1400" dirty="0" smtClean="0">
                <a:solidFill>
                  <a:schemeClr val="tx1"/>
                </a:solidFill>
                <a:latin typeface="Times New Roman" pitchFamily="18" charset="0"/>
                <a:cs typeface="Times New Roman" pitchFamily="18" charset="0"/>
              </a:rPr>
              <a:t>Конкурсная документация</a:t>
            </a:r>
            <a:endParaRPr lang="ru-RU" sz="1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140224" y="2276872"/>
            <a:ext cx="5824264" cy="381642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r>
              <a:rPr lang="ru-RU" sz="1200" b="1" dirty="0">
                <a:solidFill>
                  <a:schemeClr val="tx1"/>
                </a:solidFill>
                <a:latin typeface="Times New Roman" pitchFamily="18" charset="0"/>
                <a:cs typeface="Times New Roman" pitchFamily="18" charset="0"/>
              </a:rPr>
              <a:t>Конкурсная документация не содержит следующей обязательной информации:</a:t>
            </a:r>
          </a:p>
          <a:p>
            <a:pPr marL="171450" lvl="0" indent="-171450">
              <a:buFont typeface="Wingdings" pitchFamily="2" charset="2"/>
              <a:buChar char="ü"/>
            </a:pPr>
            <a:r>
              <a:rPr lang="ru-RU" sz="1200" dirty="0">
                <a:solidFill>
                  <a:schemeClr val="tx1"/>
                </a:solidFill>
                <a:latin typeface="Times New Roman" pitchFamily="18" charset="0"/>
                <a:cs typeface="Times New Roman" pitchFamily="18" charset="0"/>
              </a:rPr>
              <a:t>порядка проведения осмотров заинтересованными лицами и претендентами объекта конкурса и график проведения таких осмотров (подпункт 3 пункта 41 Правил). Лица, желающие принять участие в Конкурсе, были лишены возможности осмотреть объект Конкурса, что могло затруднить оценку коммерческой привлекательности участия в Конкурсе и ограничило для таких лиц доступ к информации об объекте </a:t>
            </a:r>
            <a:r>
              <a:rPr lang="ru-RU" sz="1200" dirty="0" smtClean="0">
                <a:solidFill>
                  <a:schemeClr val="tx1"/>
                </a:solidFill>
                <a:latin typeface="Times New Roman" pitchFamily="18" charset="0"/>
                <a:cs typeface="Times New Roman" pitchFamily="18" charset="0"/>
              </a:rPr>
              <a:t>Конкурса;</a:t>
            </a:r>
          </a:p>
          <a:p>
            <a:pPr marL="171450" lvl="0" indent="-171450">
              <a:buFont typeface="Wingdings" pitchFamily="2" charset="2"/>
              <a:buChar char="ü"/>
            </a:pPr>
            <a:r>
              <a:rPr lang="ru-RU" sz="1200" dirty="0" smtClean="0">
                <a:solidFill>
                  <a:schemeClr val="tx1"/>
                </a:solidFill>
                <a:latin typeface="Times New Roman" pitchFamily="18" charset="0"/>
                <a:cs typeface="Times New Roman" pitchFamily="18" charset="0"/>
              </a:rPr>
              <a:t>отдельных </a:t>
            </a:r>
            <a:r>
              <a:rPr lang="ru-RU" sz="1200" dirty="0">
                <a:solidFill>
                  <a:schemeClr val="tx1"/>
                </a:solidFill>
                <a:latin typeface="Times New Roman" pitchFamily="18" charset="0"/>
                <a:cs typeface="Times New Roman" pitchFamily="18" charset="0"/>
              </a:rPr>
              <a:t>перечней обязательных и дополнительных работ  и услуг по содержанию и ремонту объекта конкурса (подпункты 4 и 5 пункта 41 правил). Перечни обязательных и дополнительных работ и услуг по содержанию и ремонту объекта Конкурса объединены в единую таблицу. В соответствии с главой </a:t>
            </a:r>
            <a:r>
              <a:rPr lang="en-US" sz="1200" dirty="0">
                <a:solidFill>
                  <a:schemeClr val="tx1"/>
                </a:solidFill>
                <a:latin typeface="Times New Roman" pitchFamily="18" charset="0"/>
                <a:cs typeface="Times New Roman" pitchFamily="18" charset="0"/>
              </a:rPr>
              <a:t>VIII </a:t>
            </a:r>
            <a:r>
              <a:rPr lang="ru-RU" sz="1200" dirty="0">
                <a:solidFill>
                  <a:schemeClr val="tx1"/>
                </a:solidFill>
                <a:latin typeface="Times New Roman" pitchFamily="18" charset="0"/>
                <a:cs typeface="Times New Roman" pitchFamily="18" charset="0"/>
              </a:rPr>
              <a:t>Правил, победителем конкурса признаётся участник, предложивший наибольшую стоимость дополнительных работ и услуг. Объединение в единый перечень обязательных и дополнительных работ и услуг могло затруднить лицам, желающим принять участие в Конкурсе, формирование Конкурсных </a:t>
            </a:r>
            <a:r>
              <a:rPr lang="ru-RU" sz="1200" dirty="0" smtClean="0">
                <a:solidFill>
                  <a:schemeClr val="tx1"/>
                </a:solidFill>
                <a:latin typeface="Times New Roman" pitchFamily="18" charset="0"/>
                <a:cs typeface="Times New Roman" pitchFamily="18" charset="0"/>
              </a:rPr>
              <a:t>предложений;</a:t>
            </a:r>
          </a:p>
          <a:p>
            <a:pPr marL="171450" lvl="0" indent="-171450">
              <a:buFont typeface="Wingdings" pitchFamily="2" charset="2"/>
              <a:buChar char="ü"/>
            </a:pPr>
            <a:r>
              <a:rPr lang="ru-RU" sz="1200" dirty="0" smtClean="0">
                <a:solidFill>
                  <a:schemeClr val="tx1"/>
                </a:solidFill>
                <a:latin typeface="Times New Roman" pitchFamily="18" charset="0"/>
                <a:cs typeface="Times New Roman" pitchFamily="18" charset="0"/>
              </a:rPr>
              <a:t>срока </a:t>
            </a:r>
            <a:r>
              <a:rPr lang="ru-RU" sz="1200" dirty="0">
                <a:solidFill>
                  <a:schemeClr val="tx1"/>
                </a:solidFill>
                <a:latin typeface="Times New Roman" pitchFamily="18" charset="0"/>
                <a:cs typeface="Times New Roman" pitchFamily="18" charset="0"/>
              </a:rPr>
              <a:t>начала выполнения управляющей организацией возникших по результатам конкурса обязательств (подпункт 11 пункта 41 Правил</a:t>
            </a:r>
            <a:r>
              <a:rPr lang="ru-RU" sz="1200" dirty="0" smtClean="0">
                <a:solidFill>
                  <a:schemeClr val="tx1"/>
                </a:solidFill>
                <a:latin typeface="Times New Roman" pitchFamily="18" charset="0"/>
                <a:cs typeface="Times New Roman" pitchFamily="18" charset="0"/>
              </a:rPr>
              <a:t>)</a:t>
            </a:r>
            <a:endParaRPr lang="ru-RU" sz="1200"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173336" y="4581128"/>
            <a:ext cx="2808312" cy="1944216"/>
          </a:xfrm>
          <a:prstGeom prst="roundRect">
            <a:avLst/>
          </a:prstGeom>
          <a:solidFill>
            <a:srgbClr val="FF7C80"/>
          </a:solidFill>
        </p:spPr>
        <p:style>
          <a:lnRef idx="0">
            <a:schemeClr val="accent1"/>
          </a:lnRef>
          <a:fillRef idx="3">
            <a:schemeClr val="accent1"/>
          </a:fillRef>
          <a:effectRef idx="3">
            <a:schemeClr val="accent1"/>
          </a:effectRef>
          <a:fontRef idx="minor">
            <a:schemeClr val="lt1"/>
          </a:fontRef>
        </p:style>
        <p:txBody>
          <a:bodyPr anchor="ctr"/>
          <a:lstStyle/>
          <a:p>
            <a:pPr algn="just">
              <a:defRPr/>
            </a:pPr>
            <a:r>
              <a:rPr lang="ru-RU" sz="1400" dirty="0">
                <a:solidFill>
                  <a:schemeClr val="tx1"/>
                </a:solidFill>
                <a:latin typeface="Times New Roman" pitchFamily="18" charset="0"/>
                <a:cs typeface="Times New Roman" pitchFamily="18" charset="0"/>
              </a:rPr>
              <a:t>В нарушение </a:t>
            </a:r>
            <a:r>
              <a:rPr lang="ru-RU" sz="1400" dirty="0" smtClean="0">
                <a:solidFill>
                  <a:schemeClr val="tx1"/>
                </a:solidFill>
                <a:latin typeface="Times New Roman" pitchFamily="18" charset="0"/>
                <a:cs typeface="Times New Roman" pitchFamily="18" charset="0"/>
              </a:rPr>
              <a:t>пункта 73 Правил, </a:t>
            </a:r>
            <a:r>
              <a:rPr lang="ru-RU" sz="1400" dirty="0">
                <a:solidFill>
                  <a:schemeClr val="tx1"/>
                </a:solidFill>
                <a:latin typeface="Times New Roman" pitchFamily="18" charset="0"/>
                <a:cs typeface="Times New Roman" pitchFamily="18" charset="0"/>
              </a:rPr>
              <a:t>протоколом № 1-3-12 от 23.01.2012 г. протокол рассмотрения заявок на участие в Конкурсе от 16.01.2012 г. был отменён, а все претенденты были признаны участниками Конкурса</a:t>
            </a:r>
          </a:p>
        </p:txBody>
      </p:sp>
      <p:sp>
        <p:nvSpPr>
          <p:cNvPr id="9" name="Стрелка вниз 8"/>
          <p:cNvSpPr/>
          <p:nvPr/>
        </p:nvSpPr>
        <p:spPr>
          <a:xfrm>
            <a:off x="1377356" y="1835629"/>
            <a:ext cx="484632" cy="441243"/>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0" name="Стрелка вниз 9"/>
          <p:cNvSpPr/>
          <p:nvPr/>
        </p:nvSpPr>
        <p:spPr>
          <a:xfrm>
            <a:off x="5810040" y="1835628"/>
            <a:ext cx="484632" cy="441243"/>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1" name="Улыбающееся лицо 10">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14616707"/>
      </p:ext>
    </p:extLst>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0423BA1C-7620-4BA1-9301-A2A081089D4B}" type="slidenum">
              <a:rPr lang="ru-RU" smtClean="0"/>
              <a:pPr>
                <a:defRPr/>
              </a:pPr>
              <a:t>9</a:t>
            </a:fld>
            <a:endParaRPr lang="ru-RU"/>
          </a:p>
        </p:txBody>
      </p:sp>
      <p:sp>
        <p:nvSpPr>
          <p:cNvPr id="3" name="Rectangle 2"/>
          <p:cNvSpPr txBox="1">
            <a:spLocks noChangeArrowheads="1"/>
          </p:cNvSpPr>
          <p:nvPr/>
        </p:nvSpPr>
        <p:spPr bwMode="auto">
          <a:xfrm>
            <a:off x="0" y="0"/>
            <a:ext cx="9144000" cy="692150"/>
          </a:xfrm>
          <a:prstGeom prst="rect">
            <a:avLst/>
          </a:prstGeom>
          <a:noFill/>
          <a:ln w="9525">
            <a:noFill/>
            <a:miter lim="800000"/>
            <a:headEnd/>
            <a:tailEnd/>
          </a:ln>
        </p:spPr>
        <p:txBody>
          <a:bodyPr/>
          <a:lstStyle/>
          <a:p>
            <a:pPr algn="ctr"/>
            <a:r>
              <a:rPr lang="ru-RU" sz="2000" b="1" dirty="0" smtClean="0">
                <a:solidFill>
                  <a:schemeClr val="bg1"/>
                </a:solidFill>
                <a:latin typeface="Times New Roman" pitchFamily="18" charset="0"/>
                <a:cs typeface="Times New Roman" pitchFamily="18" charset="0"/>
              </a:rPr>
              <a:t>Позиция Московского областного УФАС России</a:t>
            </a:r>
            <a:endParaRPr lang="ru-RU" sz="2000" b="1"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536812" y="1003509"/>
            <a:ext cx="6120680" cy="970025"/>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000" dirty="0" smtClean="0">
                <a:solidFill>
                  <a:schemeClr val="tx1"/>
                </a:solidFill>
                <a:latin typeface="Times New Roman" pitchFamily="18" charset="0"/>
                <a:cs typeface="Times New Roman" pitchFamily="18" charset="0"/>
              </a:rPr>
              <a:t>Решение Комиссии </a:t>
            </a:r>
          </a:p>
          <a:p>
            <a:pPr algn="ctr">
              <a:defRPr/>
            </a:pPr>
            <a:r>
              <a:rPr lang="ru-RU" sz="2000" dirty="0" smtClean="0">
                <a:solidFill>
                  <a:schemeClr val="tx1"/>
                </a:solidFill>
                <a:latin typeface="Times New Roman" pitchFamily="18" charset="0"/>
                <a:cs typeface="Times New Roman" pitchFamily="18" charset="0"/>
              </a:rPr>
              <a:t>Московского областного УФАС России</a:t>
            </a:r>
            <a:endParaRPr lang="ru-RU" sz="2000" dirty="0">
              <a:solidFill>
                <a:schemeClr val="tx1"/>
              </a:solidFill>
              <a:latin typeface="Times New Roman" pitchFamily="18" charset="0"/>
              <a:cs typeface="Times New Roman" pitchFamily="18" charset="0"/>
            </a:endParaRPr>
          </a:p>
        </p:txBody>
      </p:sp>
      <p:sp>
        <p:nvSpPr>
          <p:cNvPr id="10" name="Выгнутая вниз стрелка 9">
            <a:hlinkClick r:id="" action="ppaction://noaction"/>
          </p:cNvPr>
          <p:cNvSpPr/>
          <p:nvPr/>
        </p:nvSpPr>
        <p:spPr>
          <a:xfrm rot="10800000">
            <a:off x="107504" y="6381328"/>
            <a:ext cx="288032" cy="155456"/>
          </a:xfrm>
          <a:prstGeom prst="curvedUpArrow">
            <a:avLst/>
          </a:prstGeom>
          <a:solidFill>
            <a:schemeClr val="tx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ru-RU">
              <a:solidFill>
                <a:schemeClr val="tx1"/>
              </a:solidFill>
              <a:latin typeface="Times New Roman" pitchFamily="18" charset="0"/>
              <a:cs typeface="Times New Roman" pitchFamily="18" charset="0"/>
            </a:endParaRPr>
          </a:p>
        </p:txBody>
      </p:sp>
      <p:sp>
        <p:nvSpPr>
          <p:cNvPr id="11" name="Скругленный прямоугольник 10">
            <a:hlinkClick r:id="" action="ppaction://noaction"/>
          </p:cNvPr>
          <p:cNvSpPr/>
          <p:nvPr/>
        </p:nvSpPr>
        <p:spPr>
          <a:xfrm>
            <a:off x="379064" y="2852936"/>
            <a:ext cx="4032448" cy="2318207"/>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lvl="0" algn="just"/>
            <a:r>
              <a:rPr lang="ru-RU" sz="1600" b="1" u="sng" dirty="0" smtClean="0">
                <a:solidFill>
                  <a:schemeClr val="tx1"/>
                </a:solidFill>
                <a:latin typeface="Times New Roman" pitchFamily="18" charset="0"/>
                <a:cs typeface="Times New Roman" pitchFamily="18" charset="0"/>
              </a:rPr>
              <a:t>1.</a:t>
            </a:r>
            <a:r>
              <a:rPr lang="ru-RU" sz="1600" dirty="0" smtClean="0">
                <a:solidFill>
                  <a:schemeClr val="tx1"/>
                </a:solidFill>
                <a:latin typeface="Times New Roman" pitchFamily="18" charset="0"/>
                <a:cs typeface="Times New Roman" pitchFamily="18" charset="0"/>
              </a:rPr>
              <a:t>Признать </a:t>
            </a:r>
            <a:r>
              <a:rPr lang="ru-RU" sz="1600" dirty="0">
                <a:solidFill>
                  <a:schemeClr val="tx1"/>
                </a:solidFill>
                <a:latin typeface="Times New Roman" pitchFamily="18" charset="0"/>
                <a:cs typeface="Times New Roman" pitchFamily="18" charset="0"/>
              </a:rPr>
              <a:t>жалобу ООО </a:t>
            </a:r>
            <a:r>
              <a:rPr lang="ru-RU" sz="1600" dirty="0" smtClean="0">
                <a:solidFill>
                  <a:schemeClr val="tx1"/>
                </a:solidFill>
                <a:latin typeface="Times New Roman" pitchFamily="18" charset="0"/>
                <a:cs typeface="Times New Roman" pitchFamily="18" charset="0"/>
              </a:rPr>
              <a:t>«</a:t>
            </a:r>
            <a:r>
              <a:rPr lang="ru-RU" sz="1600" dirty="0" err="1" smtClean="0">
                <a:solidFill>
                  <a:schemeClr val="tx1"/>
                </a:solidFill>
                <a:latin typeface="Times New Roman" pitchFamily="18" charset="0"/>
                <a:cs typeface="Times New Roman" pitchFamily="18" charset="0"/>
              </a:rPr>
              <a:t>Финсервис</a:t>
            </a:r>
            <a:r>
              <a:rPr lang="ru-RU" sz="1600" dirty="0" smtClean="0">
                <a:solidFill>
                  <a:schemeClr val="tx1"/>
                </a:solidFill>
                <a:latin typeface="Times New Roman" pitchFamily="18" charset="0"/>
                <a:cs typeface="Times New Roman" pitchFamily="18" charset="0"/>
              </a:rPr>
              <a:t>» </a:t>
            </a:r>
            <a:r>
              <a:rPr lang="ru-RU" sz="1600" dirty="0">
                <a:solidFill>
                  <a:schemeClr val="tx1"/>
                </a:solidFill>
                <a:latin typeface="Times New Roman" pitchFamily="18" charset="0"/>
                <a:cs typeface="Times New Roman" pitchFamily="18" charset="0"/>
              </a:rPr>
              <a:t>на действия Аукционной комиссии обоснованной.</a:t>
            </a:r>
          </a:p>
          <a:p>
            <a:pPr algn="just"/>
            <a:r>
              <a:rPr lang="ru-RU" sz="1600" b="1" u="sng" dirty="0" smtClean="0">
                <a:solidFill>
                  <a:schemeClr val="tx1"/>
                </a:solidFill>
                <a:latin typeface="Times New Roman" pitchFamily="18" charset="0"/>
                <a:cs typeface="Times New Roman" pitchFamily="18" charset="0"/>
              </a:rPr>
              <a:t>2.</a:t>
            </a:r>
            <a:r>
              <a:rPr lang="ru-RU" sz="1600" dirty="0" smtClean="0">
                <a:solidFill>
                  <a:schemeClr val="tx1"/>
                </a:solidFill>
                <a:latin typeface="Times New Roman" pitchFamily="18" charset="0"/>
                <a:cs typeface="Times New Roman" pitchFamily="18" charset="0"/>
              </a:rPr>
              <a:t>Выдать Конкурсной комиссии </a:t>
            </a:r>
            <a:r>
              <a:rPr lang="ru-RU" sz="1600" dirty="0">
                <a:solidFill>
                  <a:schemeClr val="tx1"/>
                </a:solidFill>
                <a:latin typeface="Times New Roman" pitchFamily="18" charset="0"/>
                <a:cs typeface="Times New Roman" pitchFamily="18" charset="0"/>
              </a:rPr>
              <a:t>обязательное для исполнения предписание </a:t>
            </a:r>
            <a:r>
              <a:rPr lang="ru-RU" sz="1600" dirty="0" smtClean="0">
                <a:solidFill>
                  <a:schemeClr val="tx1"/>
                </a:solidFill>
                <a:latin typeface="Times New Roman" pitchFamily="18" charset="0"/>
                <a:cs typeface="Times New Roman" pitchFamily="18" charset="0"/>
              </a:rPr>
              <a:t>об аннулировании торгов.</a:t>
            </a:r>
            <a:endParaRPr lang="ru-RU" sz="1600" dirty="0">
              <a:solidFill>
                <a:schemeClr val="tx1"/>
              </a:solidFill>
              <a:latin typeface="Times New Roman" pitchFamily="18" charset="0"/>
              <a:cs typeface="Times New Roman" pitchFamily="18" charset="0"/>
            </a:endParaRPr>
          </a:p>
        </p:txBody>
      </p:sp>
      <p:sp>
        <p:nvSpPr>
          <p:cNvPr id="12" name="Скругленный прямоугольник 11">
            <a:hlinkClick r:id="" action="ppaction://noaction"/>
          </p:cNvPr>
          <p:cNvSpPr/>
          <p:nvPr/>
        </p:nvSpPr>
        <p:spPr>
          <a:xfrm>
            <a:off x="4696592" y="2852936"/>
            <a:ext cx="4032448" cy="360612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marL="228600" lvl="0" indent="-228600" algn="just">
              <a:buAutoNum type="arabicPeriod"/>
            </a:pPr>
            <a:r>
              <a:rPr lang="ru-RU" sz="1300" dirty="0">
                <a:solidFill>
                  <a:schemeClr val="tx1"/>
                </a:solidFill>
                <a:latin typeface="Times New Roman" pitchFamily="18" charset="0"/>
                <a:cs typeface="Times New Roman" pitchFamily="18" charset="0"/>
              </a:rPr>
              <a:t>Аннулировать Конкурс, в том числе </a:t>
            </a:r>
            <a:r>
              <a:rPr lang="ru-RU" sz="1300" dirty="0" smtClean="0">
                <a:solidFill>
                  <a:schemeClr val="tx1"/>
                </a:solidFill>
                <a:latin typeface="Times New Roman" pitchFamily="18" charset="0"/>
                <a:cs typeface="Times New Roman" pitchFamily="18" charset="0"/>
              </a:rPr>
              <a:t>отменить все </a:t>
            </a:r>
            <a:r>
              <a:rPr lang="ru-RU" sz="1300" dirty="0">
                <a:solidFill>
                  <a:schemeClr val="tx1"/>
                </a:solidFill>
                <a:latin typeface="Times New Roman" pitchFamily="18" charset="0"/>
                <a:cs typeface="Times New Roman" pitchFamily="18" charset="0"/>
              </a:rPr>
              <a:t>протоколы, составленные при его проведении</a:t>
            </a:r>
            <a:r>
              <a:rPr lang="ru-RU" sz="1300" dirty="0" smtClean="0">
                <a:solidFill>
                  <a:schemeClr val="tx1"/>
                </a:solidFill>
                <a:latin typeface="Times New Roman" pitchFamily="18" charset="0"/>
                <a:cs typeface="Times New Roman" pitchFamily="18" charset="0"/>
              </a:rPr>
              <a:t>.</a:t>
            </a:r>
          </a:p>
          <a:p>
            <a:pPr marL="228600" lvl="0" indent="-228600" algn="just">
              <a:buAutoNum type="arabicPeriod"/>
            </a:pPr>
            <a:r>
              <a:rPr lang="ru-RU" sz="1300" dirty="0">
                <a:solidFill>
                  <a:schemeClr val="tx1"/>
                </a:solidFill>
                <a:latin typeface="Times New Roman" pitchFamily="18" charset="0"/>
                <a:cs typeface="Times New Roman" pitchFamily="18" charset="0"/>
              </a:rPr>
              <a:t>Разместить на официальном сайте в сети «Интернет», на котором было размещено извещение о проведении Конкурса, информацию об отмене протоколов и аннулировании Конкурса</a:t>
            </a:r>
            <a:r>
              <a:rPr lang="ru-RU" sz="1300" dirty="0" smtClean="0">
                <a:solidFill>
                  <a:schemeClr val="tx1"/>
                </a:solidFill>
                <a:latin typeface="Times New Roman" pitchFamily="18" charset="0"/>
                <a:cs typeface="Times New Roman" pitchFamily="18" charset="0"/>
              </a:rPr>
              <a:t>.</a:t>
            </a:r>
          </a:p>
          <a:p>
            <a:pPr marL="228600" lvl="0" indent="-228600" algn="just">
              <a:buAutoNum type="arabicPeriod"/>
            </a:pPr>
            <a:r>
              <a:rPr lang="ru-RU" sz="1300" dirty="0">
                <a:solidFill>
                  <a:schemeClr val="tx1"/>
                </a:solidFill>
                <a:latin typeface="Times New Roman" pitchFamily="18" charset="0"/>
                <a:cs typeface="Times New Roman" pitchFamily="18" charset="0"/>
              </a:rPr>
              <a:t>Предписание подлежит исполнению в десятидневный срок с момента его размещения на сайте Московского областного УФАС России</a:t>
            </a:r>
            <a:r>
              <a:rPr lang="ru-RU" sz="1300" dirty="0" smtClean="0">
                <a:solidFill>
                  <a:schemeClr val="tx1"/>
                </a:solidFill>
                <a:latin typeface="Times New Roman" pitchFamily="18" charset="0"/>
                <a:cs typeface="Times New Roman" pitchFamily="18" charset="0"/>
              </a:rPr>
              <a:t>.</a:t>
            </a:r>
          </a:p>
          <a:p>
            <a:pPr marL="228600" lvl="0" indent="-228600" algn="just">
              <a:buAutoNum type="arabicPeriod"/>
            </a:pPr>
            <a:r>
              <a:rPr lang="ru-RU" sz="1300" dirty="0">
                <a:solidFill>
                  <a:schemeClr val="tx1"/>
                </a:solidFill>
                <a:latin typeface="Times New Roman" pitchFamily="18" charset="0"/>
                <a:cs typeface="Times New Roman" pitchFamily="18" charset="0"/>
              </a:rPr>
              <a:t>Об исполнении предписания сообщить в Управление в течение 10 дней со дня его исполнения с представлением подтверждающих </a:t>
            </a:r>
            <a:r>
              <a:rPr lang="ru-RU" sz="1300" dirty="0" smtClean="0">
                <a:solidFill>
                  <a:schemeClr val="tx1"/>
                </a:solidFill>
                <a:latin typeface="Times New Roman" pitchFamily="18" charset="0"/>
                <a:cs typeface="Times New Roman" pitchFamily="18" charset="0"/>
              </a:rPr>
              <a:t>документов</a:t>
            </a:r>
            <a:endParaRPr lang="ru-RU" sz="1300" dirty="0">
              <a:solidFill>
                <a:schemeClr val="tx1"/>
              </a:solidFill>
              <a:latin typeface="Times New Roman" pitchFamily="18" charset="0"/>
              <a:cs typeface="Times New Roman" pitchFamily="18" charset="0"/>
            </a:endParaRPr>
          </a:p>
        </p:txBody>
      </p:sp>
      <p:sp>
        <p:nvSpPr>
          <p:cNvPr id="14" name="Стрелка вниз 13"/>
          <p:cNvSpPr/>
          <p:nvPr/>
        </p:nvSpPr>
        <p:spPr>
          <a:xfrm>
            <a:off x="2152972" y="2139605"/>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5" name="Стрелка вниз 14"/>
          <p:cNvSpPr/>
          <p:nvPr/>
        </p:nvSpPr>
        <p:spPr>
          <a:xfrm>
            <a:off x="6470500" y="2139605"/>
            <a:ext cx="484632" cy="569315"/>
          </a:xfrm>
          <a:prstGeom prst="downArrow">
            <a:avLst/>
          </a:prstGeom>
          <a:solidFill>
            <a:srgbClr val="333399"/>
          </a:solidFill>
        </p:spPr>
        <p:style>
          <a:lnRef idx="0">
            <a:schemeClr val="accent1"/>
          </a:lnRef>
          <a:fillRef idx="3">
            <a:schemeClr val="accent1"/>
          </a:fillRef>
          <a:effectRef idx="3">
            <a:schemeClr val="accent1"/>
          </a:effectRef>
          <a:fontRef idx="minor">
            <a:schemeClr val="lt1"/>
          </a:fontRef>
        </p:style>
        <p:txBody>
          <a:bodyPr anchor="ctr"/>
          <a:lstStyle/>
          <a:p>
            <a:pPr algn="ctr"/>
            <a:endParaRPr lang="ru-RU">
              <a:latin typeface="Times New Roman" pitchFamily="18" charset="0"/>
              <a:cs typeface="Times New Roman" pitchFamily="18" charset="0"/>
            </a:endParaRPr>
          </a:p>
        </p:txBody>
      </p:sp>
      <p:sp>
        <p:nvSpPr>
          <p:cNvPr id="13" name="Улыбающееся лицо 12">
            <a:hlinkClick r:id="rId2" action="ppaction://hlinksldjump"/>
          </p:cNvPr>
          <p:cNvSpPr/>
          <p:nvPr/>
        </p:nvSpPr>
        <p:spPr>
          <a:xfrm>
            <a:off x="8600416" y="6190456"/>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3663068"/>
      </p:ext>
    </p:extLst>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Zemlya_1">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Zemlya_1</Template>
  <TotalTime>2486</TotalTime>
  <Words>3492</Words>
  <Application>Microsoft Office PowerPoint</Application>
  <PresentationFormat>Экран (4:3)</PresentationFormat>
  <Paragraphs>226</Paragraphs>
  <Slides>21</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Zemlya_1</vt:lpstr>
      <vt:lpstr>Презентация PowerPoint</vt:lpstr>
      <vt:lpstr>Презентация PowerPoint</vt:lpstr>
      <vt:lpstr>Аукцион на право заключить договор о развитии застроенной территории по адресу: квартал № 2 микрорайона № 10 «Брусчатый посёлок» г. Красногорска Московской области</vt:lpstr>
      <vt:lpstr>Презентация PowerPoint</vt:lpstr>
      <vt:lpstr>Презентация PowerPoint</vt:lpstr>
      <vt:lpstr>Открытый конкурс по отбору управляющей организации для управления многоквартирным домом, расположенным по адресу: Московская область, г. Дубна, ул. Понтекорво, д. 2 </vt:lpstr>
      <vt:lpstr>Презентация PowerPoint</vt:lpstr>
      <vt:lpstr>Презентация PowerPoint</vt:lpstr>
      <vt:lpstr>Презентация PowerPoint</vt:lpstr>
      <vt:lpstr>Аукцион на право заключения договора купли-продажи лесных насаждений для обеспечения государственных нужд – заготовки древесины при проведении сплошных санитарных рубок в лесных насаждениях, погибших и повреждённых вследствие повреждённых короедом типографом</vt:lpstr>
      <vt:lpstr>Презентация PowerPoint</vt:lpstr>
      <vt:lpstr>Презентация PowerPoint</vt:lpstr>
      <vt:lpstr>Открытый конкурс на право заключения договора на установку и эксплуатацию рекламных конструкций на территории Ленинского муниципального района Московской области </vt:lpstr>
      <vt:lpstr>Позиция Конкурсной комиссии по проведению открытый конкурс на право заключения договора на установку и эксплуатацию рекламных конструкций на территории Ленинского муниципального района Московской области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ФАС России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Женя</dc:creator>
  <cp:lastModifiedBy>Админ</cp:lastModifiedBy>
  <cp:revision>151</cp:revision>
  <cp:lastPrinted>2012-05-10T11:39:28Z</cp:lastPrinted>
  <dcterms:created xsi:type="dcterms:W3CDTF">2011-07-04T05:45:49Z</dcterms:created>
  <dcterms:modified xsi:type="dcterms:W3CDTF">2012-05-14T11:35:43Z</dcterms:modified>
</cp:coreProperties>
</file>